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8" r:id="rId3"/>
    <p:sldId id="314" r:id="rId4"/>
    <p:sldId id="259" r:id="rId5"/>
    <p:sldId id="313" r:id="rId6"/>
    <p:sldId id="316" r:id="rId7"/>
    <p:sldId id="317" r:id="rId8"/>
    <p:sldId id="276" r:id="rId9"/>
    <p:sldId id="274" r:id="rId10"/>
    <p:sldId id="260" r:id="rId11"/>
    <p:sldId id="261" r:id="rId12"/>
    <p:sldId id="262" r:id="rId13"/>
    <p:sldId id="278" r:id="rId14"/>
    <p:sldId id="263" r:id="rId15"/>
    <p:sldId id="264" r:id="rId16"/>
    <p:sldId id="265" r:id="rId17"/>
    <p:sldId id="267" r:id="rId18"/>
    <p:sldId id="268" r:id="rId19"/>
    <p:sldId id="269" r:id="rId20"/>
    <p:sldId id="270" r:id="rId21"/>
    <p:sldId id="271" r:id="rId22"/>
    <p:sldId id="272" r:id="rId23"/>
    <p:sldId id="280" r:id="rId24"/>
    <p:sldId id="273" r:id="rId25"/>
    <p:sldId id="281" r:id="rId26"/>
    <p:sldId id="282" r:id="rId27"/>
    <p:sldId id="283" r:id="rId28"/>
    <p:sldId id="284" r:id="rId29"/>
    <p:sldId id="285" r:id="rId30"/>
    <p:sldId id="286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287" r:id="rId53"/>
    <p:sldId id="311" r:id="rId54"/>
    <p:sldId id="288" r:id="rId55"/>
    <p:sldId id="312" r:id="rId56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folie" id="{C26F1406-6C28-4F55-90F9-FF1FCC831341}">
          <p14:sldIdLst>
            <p14:sldId id="256"/>
          </p14:sldIdLst>
        </p14:section>
        <p14:section name="Inhaltsverzeichnis" id="{CE1EBCD5-6357-456B-85EB-D46B6E54D88A}">
          <p14:sldIdLst>
            <p14:sldId id="258"/>
          </p14:sldIdLst>
        </p14:section>
        <p14:section name="Motivation der Arbeit" id="{91469CEA-ABBC-6F47-A452-7DF548AB1DD5}">
          <p14:sldIdLst>
            <p14:sldId id="314"/>
            <p14:sldId id="259"/>
            <p14:sldId id="313"/>
            <p14:sldId id="316"/>
            <p14:sldId id="317"/>
          </p14:sldIdLst>
        </p14:section>
        <p14:section name="Stand der Technik" id="{370FAB9F-181E-3845-A2DD-5A5C35B839FA}">
          <p14:sldIdLst>
            <p14:sldId id="276"/>
            <p14:sldId id="274"/>
            <p14:sldId id="260"/>
            <p14:sldId id="261"/>
            <p14:sldId id="262"/>
          </p14:sldIdLst>
        </p14:section>
        <p14:section name="Anforderungsanalyse" id="{C4B12B39-2903-8B4B-8CB5-B632CA3EB8A7}">
          <p14:sldIdLst>
            <p14:sldId id="278"/>
            <p14:sldId id="263"/>
            <p14:sldId id="264"/>
            <p14:sldId id="265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Konzept" id="{C226E28B-1298-EC45-A0C7-05B2801E23E0}">
          <p14:sldIdLst>
            <p14:sldId id="280"/>
            <p14:sldId id="273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Prototyp" id="{12303CF9-58FF-4541-B7D8-542EC337C470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287"/>
          </p14:sldIdLst>
        </p14:section>
        <p14:section name="Evaluation" id="{B711F2C4-91E5-7647-8F81-0A3A60D9CD22}">
          <p14:sldIdLst>
            <p14:sldId id="311"/>
            <p14:sldId id="288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9ABC61"/>
    <a:srgbClr val="44ABC4"/>
    <a:srgbClr val="F5F5F5"/>
    <a:srgbClr val="FFFFFF"/>
    <a:srgbClr val="D4D4D4"/>
    <a:srgbClr val="F8F8F8"/>
    <a:srgbClr val="456A1C"/>
    <a:srgbClr val="F68928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84" autoAdjust="0"/>
    <p:restoredTop sz="94609" autoAdjust="0"/>
  </p:normalViewPr>
  <p:slideViewPr>
    <p:cSldViewPr>
      <p:cViewPr>
        <p:scale>
          <a:sx n="136" d="100"/>
          <a:sy n="136" d="100"/>
        </p:scale>
        <p:origin x="2808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48D4ACAB-C9B4-4351-A2B3-1715E8DE29D4}" type="datetimeFigureOut">
              <a:rPr lang="de-DE"/>
              <a:pPr>
                <a:defRPr/>
              </a:pPr>
              <a:t>13.07.18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09D3EBB-E16A-4E24-B530-79E0A223290D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8575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10B424B-3129-471E-B865-B497B3D81DEA}" type="datetimeFigureOut">
              <a:rPr lang="de-DE"/>
              <a:pPr>
                <a:defRPr/>
              </a:pPr>
              <a:t>13.07.18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593FDEE-CDFE-4301-85E3-A1B769E0E00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7699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3FDEE-CDFE-4301-85E3-A1B769E0E004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935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3FDEE-CDFE-4301-85E3-A1B769E0E004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4329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3FDEE-CDFE-4301-85E3-A1B769E0E004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339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8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9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287338"/>
            <a:ext cx="57943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845104"/>
            <a:ext cx="8064000" cy="2520000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88000" y="4608000"/>
            <a:ext cx="8064000" cy="1440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0524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nf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8"/>
          <p:cNvCxnSpPr/>
          <p:nvPr/>
        </p:nvCxnSpPr>
        <p:spPr>
          <a:xfrm>
            <a:off x="287338" y="1439863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9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287338"/>
            <a:ext cx="57943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88000" y="620688"/>
            <a:ext cx="8064000" cy="72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288000" y="1555200"/>
            <a:ext cx="8064000" cy="4824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4800">
                <a:solidFill>
                  <a:schemeClr val="tx1"/>
                </a:solidFill>
                <a:latin typeface="Verdana" pitchFamily="34" charset="0"/>
              </a:defRPr>
            </a:lvl1pPr>
            <a:lvl2pPr marL="0" indent="0"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723900" indent="-368300">
              <a:buFont typeface="Verdana" pitchFamily="34" charset="0"/>
              <a:buChar char="&gt;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0" indent="0">
              <a:spcBef>
                <a:spcPts val="1600"/>
              </a:spcBef>
              <a:buFontTx/>
              <a:buNone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723900" indent="-368300">
              <a:buFont typeface="Verdana" pitchFamily="34" charset="0"/>
              <a:buChar char="&gt;"/>
              <a:defRPr sz="1600">
                <a:solidFill>
                  <a:schemeClr val="tx1"/>
                </a:solidFill>
                <a:latin typeface="Verdana" pitchFamily="34" charset="0"/>
              </a:defRPr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84094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8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287338"/>
            <a:ext cx="57943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Gerade Verbindung 10"/>
          <p:cNvCxnSpPr/>
          <p:nvPr/>
        </p:nvCxnSpPr>
        <p:spPr>
          <a:xfrm>
            <a:off x="287338" y="1439863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88000" y="620688"/>
            <a:ext cx="8064000" cy="72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288000" y="1555200"/>
            <a:ext cx="8064000" cy="4824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0" indent="0"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723900" indent="-368300">
              <a:buFont typeface="Verdana" pitchFamily="34" charset="0"/>
              <a:buChar char="&gt;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0" indent="0">
              <a:spcBef>
                <a:spcPts val="1600"/>
              </a:spcBef>
              <a:buFontTx/>
              <a:buNone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723900" indent="-368300">
              <a:buFont typeface="Verdana" pitchFamily="34" charset="0"/>
              <a:buChar char="&gt;"/>
              <a:defRPr sz="1600">
                <a:solidFill>
                  <a:schemeClr val="tx1"/>
                </a:solidFill>
                <a:latin typeface="Verdana" pitchFamily="34" charset="0"/>
              </a:defRPr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595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8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287338"/>
            <a:ext cx="57943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Gerade Verbindung 10"/>
          <p:cNvCxnSpPr/>
          <p:nvPr/>
        </p:nvCxnSpPr>
        <p:spPr>
          <a:xfrm>
            <a:off x="287338" y="1439863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88000" y="1555200"/>
            <a:ext cx="3888000" cy="4824000"/>
          </a:xfrm>
        </p:spPr>
        <p:txBody>
          <a:bodyPr/>
          <a:lstStyle>
            <a:lvl1pPr>
              <a:defRPr sz="2400"/>
            </a:lvl1pPr>
            <a:lvl2pPr marL="0" indent="12700">
              <a:spcBef>
                <a:spcPts val="2000"/>
              </a:spcBef>
              <a:defRPr sz="2400"/>
            </a:lvl2pPr>
            <a:lvl3pPr>
              <a:defRPr sz="2400" baseline="0"/>
            </a:lvl3pPr>
            <a:lvl4pPr marL="0" indent="0"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88000" y="620688"/>
            <a:ext cx="8064000" cy="72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0"/>
          </p:nvPr>
        </p:nvSpPr>
        <p:spPr>
          <a:xfrm>
            <a:off x="4464000" y="1555200"/>
            <a:ext cx="3888000" cy="4824000"/>
          </a:xfrm>
        </p:spPr>
        <p:txBody>
          <a:bodyPr/>
          <a:lstStyle>
            <a:lvl1pPr>
              <a:defRPr sz="2400"/>
            </a:lvl1pPr>
            <a:lvl2pPr marL="0" indent="0">
              <a:spcBef>
                <a:spcPts val="2000"/>
              </a:spcBef>
              <a:defRPr sz="2400"/>
            </a:lvl2pPr>
            <a:lvl3pPr>
              <a:defRPr sz="2400"/>
            </a:lvl3pPr>
            <a:lvl4pPr marL="0" indent="0"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7939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8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9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287338"/>
            <a:ext cx="57943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988840"/>
            <a:ext cx="8064000" cy="2547160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2558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287338" y="619125"/>
            <a:ext cx="806450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87338" y="1557338"/>
            <a:ext cx="8064500" cy="482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 flipH="1">
            <a:off x="7308850" y="6551613"/>
            <a:ext cx="792163" cy="12223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de-DE"/>
              <a:t>16.01.2017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45450" y="6551613"/>
            <a:ext cx="298450" cy="122237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latin typeface="Verdana" panose="020B0604030504040204" pitchFamily="34" charset="0"/>
              </a:defRPr>
            </a:lvl1pPr>
          </a:lstStyle>
          <a:p>
            <a:fld id="{DD11A7D5-88AE-450C-8B34-211D7CDDB56D}" type="slidenum">
              <a:rPr lang="de-DE" altLang="de-DE"/>
              <a:pPr/>
              <a:t>‹Nr.›</a:t>
            </a:fld>
            <a:endParaRPr lang="de-DE" altLang="de-DE"/>
          </a:p>
        </p:txBody>
      </p:sp>
      <p:cxnSp>
        <p:nvCxnSpPr>
          <p:cNvPr id="8" name="Gerade Verbindung 7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ts val="240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622300" indent="-355600" algn="l" rtl="0" eaLnBrk="1" fontAlgn="base" hangingPunct="1">
        <a:spcBef>
          <a:spcPct val="20000"/>
        </a:spcBef>
        <a:spcAft>
          <a:spcPct val="0"/>
        </a:spcAft>
        <a:buFont typeface="Verdana" panose="020B0604030504040204" pitchFamily="34" charset="0"/>
        <a:buChar char="&gt;"/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ts val="16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533400" indent="-2667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&gt;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3.tiff"/><Relationship Id="rId5" Type="http://schemas.openxmlformats.org/officeDocument/2006/relationships/hyperlink" Target="https://www.oculus.com/rift/" TargetMode="External"/><Relationship Id="rId6" Type="http://schemas.openxmlformats.org/officeDocument/2006/relationships/hyperlink" Target="https://www.samsung.com/global/galaxy/gear-vr/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https://www.epson.com/" TargetMode="External"/><Relationship Id="rId9" Type="http://schemas.openxmlformats.org/officeDocument/2006/relationships/hyperlink" Target="https://www.vuzix.com/products/m300-smart-glasses" TargetMode="External"/><Relationship Id="rId10" Type="http://schemas.openxmlformats.org/officeDocument/2006/relationships/hyperlink" Target="https://www.realwear.com/products/hmt-1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hyperlink" Target="https://www.kruuse.com/sv-SE/ecom/Operation/Kirurgiske_instrum/Skalpeller/Skalpelskafter/prod_141167.aspx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hyperlink" Target="https://tuttnauer.com/blog/separating-clean-and-sterile-areas-with-pass-through-autoclav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hyperlink" Target="https://www.realwear.com/products/hmt-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f"/><Relationship Id="rId3" Type="http://schemas.openxmlformats.org/officeDocument/2006/relationships/hyperlink" Target="https://www.pinterest.de/pin/173881235586147623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hyperlink" Target="https://www.kma-online.de/aktuelles/medizintechnik/detail/teure-schadensbegrenzung-a-29957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hyperlink" Target="https://www.realwear.com/products/hmt-1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4" Type="http://schemas.openxmlformats.org/officeDocument/2006/relationships/slide" Target="slide40.xml"/><Relationship Id="rId5" Type="http://schemas.openxmlformats.org/officeDocument/2006/relationships/slide" Target="slide32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slide" Target="slide36.xml"/><Relationship Id="rId5" Type="http://schemas.openxmlformats.org/officeDocument/2006/relationships/slide" Target="slide39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4" Type="http://schemas.openxmlformats.org/officeDocument/2006/relationships/slide" Target="slide34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4" Type="http://schemas.openxmlformats.org/officeDocument/2006/relationships/slide" Target="slide36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4" Type="http://schemas.openxmlformats.org/officeDocument/2006/relationships/slide" Target="slide34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4" Type="http://schemas.openxmlformats.org/officeDocument/2006/relationships/slide" Target="slide32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Relationship Id="rId3" Type="http://schemas.openxmlformats.org/officeDocument/2006/relationships/hyperlink" Target="https://www.gartner.com/smarterwithgartner/top-trends-in-the-gartner-hype-cycle-for-emerging-technologies-2017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41.xml"/><Relationship Id="rId3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4" Type="http://schemas.openxmlformats.org/officeDocument/2006/relationships/slide" Target="slide43.xml"/><Relationship Id="rId5" Type="http://schemas.openxmlformats.org/officeDocument/2006/relationships/slide" Target="slide42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4" Type="http://schemas.openxmlformats.org/officeDocument/2006/relationships/slide" Target="slide43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slide" Target="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slide" Target="slide4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4" Type="http://schemas.openxmlformats.org/officeDocument/2006/relationships/slide" Target="slide45.xml"/><Relationship Id="rId5" Type="http://schemas.openxmlformats.org/officeDocument/2006/relationships/slide" Target="slide42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4" Type="http://schemas.openxmlformats.org/officeDocument/2006/relationships/slide" Target="slide47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slide" Target="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4" Type="http://schemas.openxmlformats.org/officeDocument/2006/relationships/slide" Target="slide47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hyperlink" Target="https://www.youtube.com/watch?v=B6zPnVGS0VI" TargetMode="External"/><Relationship Id="rId5" Type="http://schemas.openxmlformats.org/officeDocument/2006/relationships/hyperlink" Target="http://www.lapam.eu/lapam?action=content_read&amp;id=1456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slide" Target="slide47.xml"/><Relationship Id="rId1" Type="http://schemas.openxmlformats.org/officeDocument/2006/relationships/slideLayout" Target="../slideLayouts/slideLayout5.xml"/><Relationship Id="rId2" Type="http://schemas.openxmlformats.org/officeDocument/2006/relationships/slide" Target="slide4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slide" Target="slide4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amebix.net/wp-content/uploads/2017/10/note20-750x350.jpg" TargetMode="External"/><Relationship Id="rId3" Type="http://schemas.openxmlformats.org/officeDocument/2006/relationships/image" Target="../media/image43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.uk/pin/355784439293459494/" TargetMode="External"/><Relationship Id="rId4" Type="http://schemas.openxmlformats.org/officeDocument/2006/relationships/hyperlink" Target="http://time.com/3669927/google-glass-explorer-program-ends/" TargetMode="External"/><Relationship Id="rId5" Type="http://schemas.openxmlformats.org/officeDocument/2006/relationships/image" Target="../media/image6.tiff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kalo24.de/lokales/hersfeld-rotenburg/klinikum-siff-januar-verfahren-eingestellt-8010244.html" TargetMode="External"/><Relationship Id="rId4" Type="http://schemas.openxmlformats.org/officeDocument/2006/relationships/hyperlink" Target="NULL" TargetMode="External"/><Relationship Id="rId5" Type="http://schemas.openxmlformats.org/officeDocument/2006/relationships/image" Target="../media/image8.jpeg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hyperlink" Target="https://commons.wikimedia.org/wiki/File:Google_Glass_Model.jp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 noChangeAspect="1"/>
          </p:cNvSpPr>
          <p:nvPr>
            <p:ph type="ctrTitle"/>
          </p:nvPr>
        </p:nvSpPr>
        <p:spPr>
          <a:xfrm>
            <a:off x="287338" y="1844675"/>
            <a:ext cx="8064500" cy="2520950"/>
          </a:xfrm>
        </p:spPr>
        <p:txBody>
          <a:bodyPr/>
          <a:lstStyle/>
          <a:p>
            <a:r>
              <a:rPr lang="de-DE" altLang="de-DE" dirty="0" smtClean="0">
                <a:solidFill>
                  <a:srgbClr val="00B1AC"/>
                </a:solidFill>
              </a:rPr>
              <a:t>Bachelorarbeit</a:t>
            </a:r>
            <a:r>
              <a:rPr lang="de-DE" altLang="de-DE" dirty="0"/>
              <a:t/>
            </a:r>
            <a:br>
              <a:rPr lang="de-DE" altLang="de-DE" dirty="0"/>
            </a:br>
            <a:r>
              <a:rPr lang="de-DE" sz="3600" dirty="0"/>
              <a:t>Multimediale </a:t>
            </a:r>
            <a:r>
              <a:rPr lang="de-DE" sz="3600" dirty="0" smtClean="0"/>
              <a:t>Unterstützung </a:t>
            </a:r>
            <a:r>
              <a:rPr lang="de-DE" sz="3600" dirty="0"/>
              <a:t>in der</a:t>
            </a:r>
            <a:br>
              <a:rPr lang="de-DE" sz="3600" dirty="0"/>
            </a:br>
            <a:r>
              <a:rPr lang="de-DE" sz="3600" dirty="0"/>
              <a:t>Medizinprodukteaufbereitung mittels Smartglasses</a:t>
            </a:r>
            <a:br>
              <a:rPr lang="de-DE" sz="3600" dirty="0"/>
            </a:br>
            <a:r>
              <a:rPr lang="de-DE" sz="3600" dirty="0" smtClean="0"/>
              <a:t/>
            </a:r>
            <a:br>
              <a:rPr lang="de-DE" sz="3600" dirty="0" smtClean="0"/>
            </a:br>
            <a:endParaRPr lang="de-DE" altLang="de-DE" sz="3600" dirty="0"/>
          </a:p>
        </p:txBody>
      </p:sp>
      <p:sp>
        <p:nvSpPr>
          <p:cNvPr id="7171" name="Untertitel 2"/>
          <p:cNvSpPr>
            <a:spLocks noGrp="1"/>
          </p:cNvSpPr>
          <p:nvPr>
            <p:ph type="subTitle" idx="1"/>
          </p:nvPr>
        </p:nvSpPr>
        <p:spPr>
          <a:xfrm>
            <a:off x="287338" y="4608513"/>
            <a:ext cx="8064500" cy="1439862"/>
          </a:xfrm>
          <a:noFill/>
        </p:spPr>
        <p:txBody>
          <a:bodyPr/>
          <a:lstStyle/>
          <a:p>
            <a:pPr eaLnBrk="1" hangingPunct="1"/>
            <a:r>
              <a:rPr lang="de-DE" altLang="de-DE" dirty="0"/>
              <a:t>Martin Leonard </a:t>
            </a:r>
            <a:r>
              <a:rPr lang="de-DE" altLang="de-DE" dirty="0" smtClean="0"/>
              <a:t>Haufs</a:t>
            </a:r>
          </a:p>
          <a:p>
            <a:pPr eaLnBrk="1" hangingPunct="1"/>
            <a:endParaRPr lang="de-DE" altLang="de-DE" dirty="0" smtClean="0"/>
          </a:p>
        </p:txBody>
      </p:sp>
      <p:sp>
        <p:nvSpPr>
          <p:cNvPr id="7172" name="Foliennummernplatzhalt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045450" y="6551613"/>
            <a:ext cx="298450" cy="1222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292EC42-D9A1-48B2-A6EE-F3F17B200D3E}" type="slidenum">
              <a:rPr lang="de-DE" altLang="de-DE">
                <a:latin typeface="Verdana" panose="020B0604030504040204" pitchFamily="34" charset="0"/>
              </a:rPr>
              <a:pPr eaLnBrk="1" hangingPunct="1"/>
              <a:t>1</a:t>
            </a:fld>
            <a:endParaRPr lang="de-DE" altLang="de-DE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76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smtClean="0"/>
              <a:t>Smartglasses - Stand der Technik</a:t>
            </a:r>
            <a:br>
              <a:rPr lang="de-DE" dirty="0" smtClean="0"/>
            </a:br>
            <a:r>
              <a:rPr lang="de-DE" dirty="0"/>
              <a:t>Virtual </a:t>
            </a:r>
            <a:r>
              <a:rPr lang="de-DE" dirty="0" smtClean="0"/>
              <a:t>Reality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88000" y="1484784"/>
            <a:ext cx="806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Völlige </a:t>
            </a:r>
            <a:r>
              <a:rPr lang="de-DE" dirty="0"/>
              <a:t>Ersetzung der wahrgenommenen </a:t>
            </a:r>
            <a:r>
              <a:rPr lang="de-DE" dirty="0" smtClean="0"/>
              <a:t>Realität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 smtClean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Ermöglichen es, komplett </a:t>
            </a:r>
            <a:r>
              <a:rPr lang="de-DE" dirty="0"/>
              <a:t>in eine Virtuelle Realität </a:t>
            </a:r>
            <a:r>
              <a:rPr lang="de-DE" dirty="0" smtClean="0"/>
              <a:t>abzutauchen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is-IS" dirty="0" smtClean="0"/>
              <a:t>→ Mixed Reality: </a:t>
            </a:r>
            <a:r>
              <a:rPr lang="de-DE" dirty="0"/>
              <a:t>Vermischung von realer Umgebung und virtueller </a:t>
            </a:r>
            <a:r>
              <a:rPr lang="de-DE" dirty="0" smtClean="0"/>
              <a:t>Realität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is-IS" dirty="0"/>
              <a:t>→ </a:t>
            </a:r>
            <a:r>
              <a:rPr lang="de-DE" dirty="0" err="1"/>
              <a:t>Full</a:t>
            </a:r>
            <a:r>
              <a:rPr lang="de-DE" dirty="0"/>
              <a:t>-Feature, Mobile und Low-Budget VR-Brillen</a:t>
            </a:r>
            <a:br>
              <a:rPr lang="de-DE" dirty="0"/>
            </a:br>
            <a:endParaRPr lang="de-DE" dirty="0" smtClean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</p:txBody>
      </p:sp>
      <p:grpSp>
        <p:nvGrpSpPr>
          <p:cNvPr id="10" name="Gruppierung 9"/>
          <p:cNvGrpSpPr/>
          <p:nvPr/>
        </p:nvGrpSpPr>
        <p:grpSpPr>
          <a:xfrm>
            <a:off x="288000" y="3495677"/>
            <a:ext cx="3816424" cy="2887100"/>
            <a:chOff x="2987824" y="2375830"/>
            <a:chExt cx="5568463" cy="4212507"/>
          </a:xfrm>
        </p:grpSpPr>
        <p:pic>
          <p:nvPicPr>
            <p:cNvPr id="3" name="Bild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7824" y="2375830"/>
              <a:ext cx="5568463" cy="3797052"/>
            </a:xfrm>
            <a:prstGeom prst="rect">
              <a:avLst/>
            </a:prstGeom>
          </p:spPr>
        </p:pic>
        <p:sp>
          <p:nvSpPr>
            <p:cNvPr id="8" name="Textfeld 7"/>
            <p:cNvSpPr txBox="1"/>
            <p:nvPr/>
          </p:nvSpPr>
          <p:spPr>
            <a:xfrm>
              <a:off x="3306019" y="5757426"/>
              <a:ext cx="4932072" cy="830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 err="1"/>
                <a:t>Oculus</a:t>
              </a:r>
              <a:r>
                <a:rPr lang="de-DE" dirty="0"/>
                <a:t> </a:t>
              </a:r>
              <a:r>
                <a:rPr lang="de-DE" dirty="0" smtClean="0"/>
                <a:t>Rift</a:t>
              </a:r>
            </a:p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 smtClean="0"/>
                <a:t>(</a:t>
              </a:r>
              <a:r>
                <a:rPr lang="de-DE" dirty="0" err="1" smtClean="0"/>
                <a:t>Full</a:t>
              </a:r>
              <a:r>
                <a:rPr lang="de-DE" dirty="0" smtClean="0"/>
                <a:t> Feature)</a:t>
              </a:r>
            </a:p>
          </p:txBody>
        </p:sp>
      </p:grpSp>
      <p:grpSp>
        <p:nvGrpSpPr>
          <p:cNvPr id="12" name="Gruppierung 11"/>
          <p:cNvGrpSpPr/>
          <p:nvPr/>
        </p:nvGrpSpPr>
        <p:grpSpPr>
          <a:xfrm>
            <a:off x="4644008" y="3645024"/>
            <a:ext cx="4099619" cy="3086653"/>
            <a:chOff x="345556" y="3619798"/>
            <a:chExt cx="4099619" cy="3086653"/>
          </a:xfrm>
        </p:grpSpPr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185" y="3619798"/>
              <a:ext cx="3316362" cy="2456277"/>
            </a:xfrm>
            <a:prstGeom prst="rect">
              <a:avLst/>
            </a:prstGeom>
          </p:spPr>
        </p:pic>
        <p:sp>
          <p:nvSpPr>
            <p:cNvPr id="13" name="Textfeld 12"/>
            <p:cNvSpPr txBox="1"/>
            <p:nvPr/>
          </p:nvSpPr>
          <p:spPr>
            <a:xfrm>
              <a:off x="345556" y="5783121"/>
              <a:ext cx="40996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 smtClean="0"/>
                <a:t>Samsung </a:t>
              </a:r>
              <a:r>
                <a:rPr lang="de-DE" dirty="0" err="1" smtClean="0"/>
                <a:t>Gear</a:t>
              </a:r>
              <a:endParaRPr lang="de-DE" dirty="0" smtClean="0"/>
            </a:p>
            <a:p>
              <a:pPr marL="285750" indent="-285750"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dirty="0"/>
                <a:t>(Mobile- und Low-Budget-VR-Brille)</a:t>
              </a:r>
            </a:p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lang="de-DE" dirty="0"/>
            </a:p>
          </p:txBody>
        </p:sp>
      </p:grpSp>
      <p:sp>
        <p:nvSpPr>
          <p:cNvPr id="14" name="Textfeld 13"/>
          <p:cNvSpPr txBox="1"/>
          <p:nvPr/>
        </p:nvSpPr>
        <p:spPr>
          <a:xfrm>
            <a:off x="288000" y="6480299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de-DE" sz="1000" dirty="0">
                <a:hlinkClick r:id="rId5"/>
              </a:rPr>
              <a:t>https://www.oculus.com/rift</a:t>
            </a:r>
            <a:r>
              <a:rPr lang="de-DE" sz="1000" dirty="0" smtClean="0">
                <a:hlinkClick r:id="rId5"/>
              </a:rPr>
              <a:t>/</a:t>
            </a:r>
            <a:r>
              <a:rPr lang="de-DE" sz="1000" dirty="0" smtClean="0"/>
              <a:t>		</a:t>
            </a:r>
            <a:r>
              <a:rPr lang="de-DE" sz="1000" dirty="0"/>
              <a:t>	 </a:t>
            </a:r>
            <a:r>
              <a:rPr lang="de-DE" sz="1000" dirty="0">
                <a:hlinkClick r:id="rId6"/>
              </a:rPr>
              <a:t>https://</a:t>
            </a:r>
            <a:r>
              <a:rPr lang="de-DE" sz="1000" dirty="0" err="1">
                <a:hlinkClick r:id="rId6"/>
              </a:rPr>
              <a:t>www.samsung.com</a:t>
            </a:r>
            <a:r>
              <a:rPr lang="de-DE" sz="1000" dirty="0">
                <a:hlinkClick r:id="rId6"/>
              </a:rPr>
              <a:t>/global/</a:t>
            </a:r>
            <a:r>
              <a:rPr lang="de-DE" sz="1000" dirty="0" err="1">
                <a:hlinkClick r:id="rId6"/>
              </a:rPr>
              <a:t>galaxy</a:t>
            </a:r>
            <a:r>
              <a:rPr lang="de-DE" sz="1000" dirty="0">
                <a:hlinkClick r:id="rId6"/>
              </a:rPr>
              <a:t>/</a:t>
            </a:r>
            <a:r>
              <a:rPr lang="de-DE" sz="1000" dirty="0" err="1">
                <a:hlinkClick r:id="rId6"/>
              </a:rPr>
              <a:t>gear-vr</a:t>
            </a:r>
            <a:r>
              <a:rPr lang="de-DE" sz="1000" dirty="0">
                <a:hlinkClick r:id="rId6"/>
              </a:rPr>
              <a:t>/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20752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ung 10"/>
          <p:cNvGrpSpPr/>
          <p:nvPr/>
        </p:nvGrpSpPr>
        <p:grpSpPr>
          <a:xfrm>
            <a:off x="4355976" y="3552766"/>
            <a:ext cx="4502734" cy="2982890"/>
            <a:chOff x="0" y="4107110"/>
            <a:chExt cx="3347864" cy="2217832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107110"/>
              <a:ext cx="3347864" cy="1880796"/>
            </a:xfrm>
            <a:prstGeom prst="rect">
              <a:avLst/>
            </a:prstGeom>
          </p:spPr>
        </p:pic>
        <p:sp>
          <p:nvSpPr>
            <p:cNvPr id="7" name="Textfeld 6"/>
            <p:cNvSpPr txBox="1"/>
            <p:nvPr/>
          </p:nvSpPr>
          <p:spPr>
            <a:xfrm>
              <a:off x="0" y="5955610"/>
              <a:ext cx="3347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 smtClean="0"/>
                <a:t>Microsoft </a:t>
              </a:r>
              <a:r>
                <a:rPr lang="de-DE" dirty="0" err="1" smtClean="0"/>
                <a:t>Hololens</a:t>
              </a:r>
              <a:endParaRPr lang="de-DE" dirty="0" smtClean="0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Smartglasses - Stand der Technik</a:t>
            </a:r>
            <a:br>
              <a:rPr lang="de-DE" dirty="0"/>
            </a:br>
            <a:r>
              <a:rPr lang="de-DE" dirty="0" err="1" smtClean="0"/>
              <a:t>Augmented</a:t>
            </a:r>
            <a:r>
              <a:rPr lang="de-DE" dirty="0" smtClean="0"/>
              <a:t> Reality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88000" y="1484784"/>
            <a:ext cx="806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Einblenden von Informationen in das direkte Sichtfeld des </a:t>
            </a:r>
            <a:r>
              <a:rPr lang="de-DE" dirty="0" smtClean="0"/>
              <a:t>Nutzers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 smtClean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Erweitern des Blickfeldes um </a:t>
            </a:r>
            <a:r>
              <a:rPr lang="de-DE" dirty="0"/>
              <a:t>virtuelle </a:t>
            </a:r>
            <a:r>
              <a:rPr lang="de-DE" dirty="0" smtClean="0"/>
              <a:t>Informationen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Reale </a:t>
            </a:r>
            <a:r>
              <a:rPr lang="de-DE" dirty="0"/>
              <a:t>Welt um digitale Inhalte </a:t>
            </a:r>
            <a:r>
              <a:rPr lang="de-DE" dirty="0" smtClean="0"/>
              <a:t>ergänzt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is-IS" dirty="0"/>
              <a:t>→ </a:t>
            </a:r>
            <a:r>
              <a:rPr lang="de-DE" dirty="0" smtClean="0"/>
              <a:t>Oberflächenerkennung</a:t>
            </a:r>
            <a:br>
              <a:rPr lang="de-DE" dirty="0" smtClean="0"/>
            </a:br>
            <a:r>
              <a:rPr lang="is-IS" dirty="0" smtClean="0"/>
              <a:t>→ Hologramme</a:t>
            </a:r>
            <a:r>
              <a:rPr lang="de-DE" dirty="0" smtClean="0"/>
              <a:t> </a:t>
            </a:r>
            <a:r>
              <a:rPr lang="de-DE" dirty="0"/>
              <a:t>im Sichtfeld des Nutzers</a:t>
            </a: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>→ Z</a:t>
            </a:r>
            <a:r>
              <a:rPr lang="de-DE" dirty="0" err="1" smtClean="0"/>
              <a:t>wei</a:t>
            </a:r>
            <a:r>
              <a:rPr lang="de-DE" dirty="0" smtClean="0"/>
              <a:t> </a:t>
            </a:r>
            <a:r>
              <a:rPr lang="de-DE" dirty="0"/>
              <a:t>transparente </a:t>
            </a:r>
            <a:r>
              <a:rPr lang="de-DE" dirty="0" smtClean="0"/>
              <a:t>Displays</a:t>
            </a:r>
            <a:br>
              <a:rPr lang="de-DE" dirty="0" smtClean="0"/>
            </a:br>
            <a:r>
              <a:rPr lang="is-IS" dirty="0" smtClean="0"/>
              <a:t>→ Mediated Reality</a:t>
            </a:r>
            <a:endParaRPr lang="de-DE" dirty="0" smtClean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88000" y="6480299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de-DE" sz="1000" dirty="0">
                <a:hlinkClick r:id="rId3" invalidUrl="https://www.thurrott.com/wp-content/uploads/2016/02/firefox{\_}2016-02-23{\_}08-46-13.jpg"/>
              </a:rPr>
              <a:t>https://</a:t>
            </a:r>
            <a:r>
              <a:rPr lang="de-DE" sz="1000" dirty="0" err="1">
                <a:hlinkClick r:id="rId4" invalidUrl="https://www.thurrott.com/wp-content/uploads/2016/02/firefox{\_}2016-02-23{\_}08-46-13.jpg"/>
              </a:rPr>
              <a:t>www.thurrott.com</a:t>
            </a:r>
            <a:r>
              <a:rPr lang="de-DE" sz="1000" dirty="0">
                <a:hlinkClick r:id="rId5" invalidUrl="https://www.thurrott.com/wp-content/uploads/2016/02/firefox{\_}2016-02-23{\_}08-46-13.jpg"/>
              </a:rPr>
              <a:t>/</a:t>
            </a:r>
            <a:r>
              <a:rPr lang="de-DE" sz="1000" dirty="0" err="1">
                <a:hlinkClick r:id="rId6" invalidUrl="https://www.thurrott.com/wp-content/uploads/2016/02/firefox{\_}2016-02-23{\_}08-46-13.jpg"/>
              </a:rPr>
              <a:t>wp</a:t>
            </a:r>
            <a:r>
              <a:rPr lang="de-DE" sz="1000" dirty="0">
                <a:hlinkClick r:id="rId7" invalidUrl="https://www.thurrott.com/wp-content/uploads/2016/02/firefox{\_}2016-02-23{\_}08-46-13.jpg"/>
              </a:rPr>
              <a:t>-content/</a:t>
            </a:r>
            <a:r>
              <a:rPr lang="de-DE" sz="1000" dirty="0" err="1">
                <a:hlinkClick r:id="rId8" invalidUrl="https://www.thurrott.com/wp-content/uploads/2016/02/firefox{\_}2016-02-23{\_}08-46-13.jpg"/>
              </a:rPr>
              <a:t>uploads</a:t>
            </a:r>
            <a:r>
              <a:rPr lang="de-DE" sz="1000" dirty="0">
                <a:hlinkClick r:id="rId9" invalidUrl="https://www.thurrott.com/wp-content/uploads/2016/02/firefox{\_}2016-02-23{\_}08-46-13.jpg"/>
              </a:rPr>
              <a:t>/2016/02/firefox%7B%5C_%7D2016-02-23%7B%5C_%7D08-46-13.jpg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6151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Smartglasses - Stand der Technik</a:t>
            </a:r>
            <a:br>
              <a:rPr lang="de-DE" dirty="0"/>
            </a:br>
            <a:r>
              <a:rPr lang="de-DE" dirty="0" smtClean="0"/>
              <a:t>Assistierte Realität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288000" y="1484784"/>
            <a:ext cx="806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Optical Head </a:t>
            </a:r>
            <a:r>
              <a:rPr lang="de-DE" dirty="0" err="1"/>
              <a:t>Mounted</a:t>
            </a:r>
            <a:r>
              <a:rPr lang="de-DE" dirty="0"/>
              <a:t> </a:t>
            </a:r>
            <a:r>
              <a:rPr lang="de-DE" dirty="0" smtClean="0"/>
              <a:t>See-Through-Display</a:t>
            </a:r>
            <a:br>
              <a:rPr lang="de-DE" dirty="0" smtClean="0"/>
            </a:br>
            <a:r>
              <a:rPr lang="is-IS" dirty="0" smtClean="0"/>
              <a:t>→ </a:t>
            </a:r>
            <a:r>
              <a:rPr lang="de-DE" dirty="0" smtClean="0"/>
              <a:t>Prisma </a:t>
            </a:r>
            <a:r>
              <a:rPr lang="de-DE" dirty="0"/>
              <a:t>auf einem </a:t>
            </a:r>
            <a:r>
              <a:rPr lang="de-DE" dirty="0" smtClean="0"/>
              <a:t>Auge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 smtClean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Virtuelle </a:t>
            </a:r>
            <a:r>
              <a:rPr lang="de-DE" dirty="0"/>
              <a:t>Inhalte angezeigt, ohne Verlust der </a:t>
            </a:r>
            <a:r>
              <a:rPr lang="de-DE" dirty="0" smtClean="0"/>
              <a:t>Realität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Eingabe: Pick </a:t>
            </a:r>
            <a:r>
              <a:rPr lang="de-DE" dirty="0" err="1" smtClean="0"/>
              <a:t>by</a:t>
            </a:r>
            <a:r>
              <a:rPr lang="de-DE" dirty="0" smtClean="0"/>
              <a:t> Light, Pick </a:t>
            </a:r>
            <a:r>
              <a:rPr lang="de-DE" dirty="0" err="1" smtClean="0"/>
              <a:t>by</a:t>
            </a:r>
            <a:r>
              <a:rPr lang="de-DE" dirty="0"/>
              <a:t> Voice oder </a:t>
            </a:r>
            <a:r>
              <a:rPr lang="de-DE" dirty="0" smtClean="0"/>
              <a:t>Touch-Sensoren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Trägheitssensoren und Standortbestimmung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Betriebssystem: Android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</p:txBody>
      </p:sp>
      <p:grpSp>
        <p:nvGrpSpPr>
          <p:cNvPr id="15" name="Gruppierung 14"/>
          <p:cNvGrpSpPr/>
          <p:nvPr/>
        </p:nvGrpSpPr>
        <p:grpSpPr>
          <a:xfrm>
            <a:off x="232627" y="4692540"/>
            <a:ext cx="2009713" cy="1697489"/>
            <a:chOff x="6107994" y="4349088"/>
            <a:chExt cx="2244006" cy="1895384"/>
          </a:xfrm>
        </p:grpSpPr>
        <p:pic>
          <p:nvPicPr>
            <p:cNvPr id="5" name="Bild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824" y="4349088"/>
              <a:ext cx="2182176" cy="1454785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>
              <a:off x="6107994" y="5992916"/>
              <a:ext cx="2182176" cy="251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 smtClean="0"/>
                <a:t>Google Glass</a:t>
              </a:r>
            </a:p>
          </p:txBody>
        </p:sp>
      </p:grpSp>
      <p:grpSp>
        <p:nvGrpSpPr>
          <p:cNvPr id="14" name="Gruppierung 13"/>
          <p:cNvGrpSpPr/>
          <p:nvPr/>
        </p:nvGrpSpPr>
        <p:grpSpPr>
          <a:xfrm>
            <a:off x="2246530" y="4692541"/>
            <a:ext cx="2181316" cy="1823266"/>
            <a:chOff x="2802619" y="4377263"/>
            <a:chExt cx="2435616" cy="2035824"/>
          </a:xfrm>
        </p:grpSpPr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2619" y="4377263"/>
              <a:ext cx="2435616" cy="1623744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2802619" y="6000698"/>
              <a:ext cx="2435616" cy="412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 err="1" smtClean="0"/>
                <a:t>Moverio</a:t>
              </a:r>
              <a:r>
                <a:rPr lang="de-DE" dirty="0" smtClean="0"/>
                <a:t> BT-200</a:t>
              </a:r>
            </a:p>
          </p:txBody>
        </p:sp>
      </p:grpSp>
      <p:grpSp>
        <p:nvGrpSpPr>
          <p:cNvPr id="3" name="Gruppierung 2"/>
          <p:cNvGrpSpPr/>
          <p:nvPr/>
        </p:nvGrpSpPr>
        <p:grpSpPr>
          <a:xfrm>
            <a:off x="4320000" y="4919424"/>
            <a:ext cx="2221243" cy="1470606"/>
            <a:chOff x="4320000" y="4919424"/>
            <a:chExt cx="2221243" cy="1470606"/>
          </a:xfrm>
        </p:grpSpPr>
        <p:sp>
          <p:nvSpPr>
            <p:cNvPr id="10" name="Textfeld 9"/>
            <p:cNvSpPr txBox="1"/>
            <p:nvPr/>
          </p:nvSpPr>
          <p:spPr>
            <a:xfrm>
              <a:off x="4320000" y="6122676"/>
              <a:ext cx="2221243" cy="267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 err="1"/>
                <a:t>Vuzix</a:t>
              </a:r>
              <a:r>
                <a:rPr lang="de-DE" dirty="0"/>
                <a:t> M300</a:t>
              </a:r>
              <a:endParaRPr lang="de-DE" dirty="0" smtClean="0"/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4986" y="4919424"/>
              <a:ext cx="2091273" cy="1014826"/>
            </a:xfrm>
            <a:prstGeom prst="rect">
              <a:avLst/>
            </a:prstGeom>
          </p:spPr>
        </p:pic>
      </p:grpSp>
      <p:grpSp>
        <p:nvGrpSpPr>
          <p:cNvPr id="7" name="Gruppierung 6"/>
          <p:cNvGrpSpPr/>
          <p:nvPr/>
        </p:nvGrpSpPr>
        <p:grpSpPr>
          <a:xfrm>
            <a:off x="6389058" y="4692541"/>
            <a:ext cx="2221243" cy="1823543"/>
            <a:chOff x="6389058" y="4692541"/>
            <a:chExt cx="2221243" cy="1823543"/>
          </a:xfrm>
        </p:grpSpPr>
        <p:sp>
          <p:nvSpPr>
            <p:cNvPr id="17" name="Textfeld 16"/>
            <p:cNvSpPr txBox="1"/>
            <p:nvPr/>
          </p:nvSpPr>
          <p:spPr>
            <a:xfrm>
              <a:off x="6389058" y="6146752"/>
              <a:ext cx="2221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 err="1" smtClean="0"/>
                <a:t>Realwear</a:t>
              </a:r>
              <a:r>
                <a:rPr lang="de-DE" dirty="0" smtClean="0"/>
                <a:t> hmt-1</a:t>
              </a:r>
            </a:p>
          </p:txBody>
        </p:sp>
        <p:pic>
          <p:nvPicPr>
            <p:cNvPr id="16" name="Bild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360" y="4692541"/>
              <a:ext cx="1704640" cy="1454211"/>
            </a:xfrm>
            <a:prstGeom prst="rect">
              <a:avLst/>
            </a:prstGeom>
          </p:spPr>
        </p:pic>
      </p:grpSp>
      <p:sp>
        <p:nvSpPr>
          <p:cNvPr id="18" name="Textfeld 17"/>
          <p:cNvSpPr txBox="1"/>
          <p:nvPr/>
        </p:nvSpPr>
        <p:spPr>
          <a:xfrm>
            <a:off x="288000" y="6480299"/>
            <a:ext cx="849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/>
              <a:t>Bildquellen: </a:t>
            </a:r>
            <a:r>
              <a:rPr lang="de-DE" sz="800" dirty="0">
                <a:hlinkClick r:id="rId6" invalidUrl="https://upload.wikimedia.org/wikipedia/commons/d/dd/Google{\_}Glass{\_}Main.jpg"/>
              </a:rPr>
              <a:t>https://upload.wikimedia.org/wikipedia/commons/d/dd/Google%7B%5C_%7DGlass%7B%5C_%</a:t>
            </a:r>
            <a:r>
              <a:rPr lang="de-DE" sz="800" dirty="0" smtClean="0">
                <a:hlinkClick r:id="rId7" invalidUrl="https://upload.wikimedia.org/wikipedia/commons/d/dd/Google{\_}Glass{\_}Main.jpg"/>
              </a:rPr>
              <a:t>7DMain.jpg</a:t>
            </a:r>
            <a:r>
              <a:rPr lang="de-DE" sz="800" dirty="0" smtClean="0"/>
              <a:t>		</a:t>
            </a:r>
            <a:r>
              <a:rPr lang="de-DE" sz="800" dirty="0" smtClean="0">
                <a:hlinkClick r:id="rId8"/>
              </a:rPr>
              <a:t>https</a:t>
            </a:r>
            <a:r>
              <a:rPr lang="de-DE" sz="800" dirty="0">
                <a:hlinkClick r:id="rId8"/>
              </a:rPr>
              <a:t>://</a:t>
            </a:r>
            <a:r>
              <a:rPr lang="de-DE" sz="800" dirty="0" smtClean="0">
                <a:hlinkClick r:id="rId8"/>
              </a:rPr>
              <a:t>www.epson.com</a:t>
            </a:r>
            <a:endParaRPr lang="de-DE" sz="800" dirty="0" smtClean="0"/>
          </a:p>
          <a:p>
            <a:r>
              <a:rPr lang="de-DE" sz="800" dirty="0" smtClean="0">
                <a:hlinkClick r:id="rId9"/>
              </a:rPr>
              <a:t>https</a:t>
            </a:r>
            <a:r>
              <a:rPr lang="de-DE" sz="800" dirty="0">
                <a:hlinkClick r:id="rId9"/>
              </a:rPr>
              <a:t>://</a:t>
            </a:r>
            <a:r>
              <a:rPr lang="de-DE" sz="800" dirty="0" smtClean="0">
                <a:hlinkClick r:id="rId9"/>
              </a:rPr>
              <a:t>www.vuzix.com/products/m300-smart-glasses</a:t>
            </a:r>
            <a:r>
              <a:rPr lang="de-DE" sz="800" dirty="0"/>
              <a:t>		</a:t>
            </a:r>
            <a:r>
              <a:rPr lang="de-DE" sz="800" dirty="0" smtClean="0"/>
              <a:t>			</a:t>
            </a:r>
            <a:r>
              <a:rPr lang="de-DE" sz="800" dirty="0" smtClean="0">
                <a:hlinkClick r:id="rId10"/>
              </a:rPr>
              <a:t>https</a:t>
            </a:r>
            <a:r>
              <a:rPr lang="de-DE" sz="800" dirty="0">
                <a:hlinkClick r:id="rId10"/>
              </a:rPr>
              <a:t>://www.realwear.com/products/hmt-1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7388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845104"/>
            <a:ext cx="8064000" cy="851897"/>
          </a:xfrm>
        </p:spPr>
        <p:txBody>
          <a:bodyPr/>
          <a:lstStyle/>
          <a:p>
            <a:r>
              <a:rPr lang="de-DE" dirty="0"/>
              <a:t>Anforderungsanalyse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200" r="99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82960" y="2924944"/>
            <a:ext cx="4932040" cy="493204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88000" y="2697001"/>
            <a:ext cx="61609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Medizinprodukteaufbereitung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Anforderungen </a:t>
            </a:r>
            <a:r>
              <a:rPr lang="de-DE" dirty="0"/>
              <a:t>bei der </a:t>
            </a:r>
            <a:r>
              <a:rPr lang="de-DE" dirty="0" smtClean="0"/>
              <a:t>Medizinprodukteaufbereitung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Smartglasses </a:t>
            </a:r>
            <a:r>
              <a:rPr lang="de-DE" dirty="0"/>
              <a:t>im Bereich der </a:t>
            </a:r>
            <a:r>
              <a:rPr lang="de-DE" dirty="0" smtClean="0"/>
              <a:t>ZSVA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Spezifische </a:t>
            </a:r>
            <a:r>
              <a:rPr lang="de-DE" dirty="0" smtClean="0"/>
              <a:t>Anforderungen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Ergebnis der </a:t>
            </a:r>
            <a:r>
              <a:rPr lang="de-DE" dirty="0" smtClean="0"/>
              <a:t>Analyse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Datenschutz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Arbeitssicherheit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79512" y="6525344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</a:t>
            </a:r>
            <a:r>
              <a:rPr lang="de-DE" sz="1000" dirty="0"/>
              <a:t>: </a:t>
            </a:r>
            <a:r>
              <a:rPr lang="de-DE" sz="1000" dirty="0">
                <a:hlinkClick r:id="rId4"/>
              </a:rPr>
              <a:t>https://</a:t>
            </a:r>
            <a:r>
              <a:rPr lang="de-DE" sz="1000" dirty="0" err="1">
                <a:hlinkClick r:id="rId4"/>
              </a:rPr>
              <a:t>www.kruuse.com</a:t>
            </a:r>
            <a:r>
              <a:rPr lang="de-DE" sz="1000" dirty="0">
                <a:hlinkClick r:id="rId4"/>
              </a:rPr>
              <a:t>/</a:t>
            </a:r>
            <a:r>
              <a:rPr lang="de-DE" sz="1000" dirty="0" err="1">
                <a:hlinkClick r:id="rId4"/>
              </a:rPr>
              <a:t>sv</a:t>
            </a:r>
            <a:r>
              <a:rPr lang="de-DE" sz="1000" dirty="0">
                <a:hlinkClick r:id="rId4"/>
              </a:rPr>
              <a:t>-SE/</a:t>
            </a:r>
            <a:r>
              <a:rPr lang="de-DE" sz="1000" dirty="0" err="1">
                <a:hlinkClick r:id="rId4"/>
              </a:rPr>
              <a:t>ecom</a:t>
            </a:r>
            <a:r>
              <a:rPr lang="de-DE" sz="1000" dirty="0">
                <a:hlinkClick r:id="rId4"/>
              </a:rPr>
              <a:t>/Operation/</a:t>
            </a:r>
            <a:r>
              <a:rPr lang="de-DE" sz="1000" dirty="0" err="1">
                <a:hlinkClick r:id="rId4"/>
              </a:rPr>
              <a:t>Kirurgiske_instrum</a:t>
            </a:r>
            <a:r>
              <a:rPr lang="de-DE" sz="1000" dirty="0">
                <a:hlinkClick r:id="rId4"/>
              </a:rPr>
              <a:t>/</a:t>
            </a:r>
            <a:r>
              <a:rPr lang="de-DE" sz="1000" dirty="0" err="1">
                <a:hlinkClick r:id="rId4"/>
              </a:rPr>
              <a:t>Skalpeller</a:t>
            </a:r>
            <a:r>
              <a:rPr lang="de-DE" sz="1000" dirty="0">
                <a:hlinkClick r:id="rId4"/>
              </a:rPr>
              <a:t>/</a:t>
            </a:r>
            <a:r>
              <a:rPr lang="de-DE" sz="1000" dirty="0" err="1">
                <a:hlinkClick r:id="rId4"/>
              </a:rPr>
              <a:t>Skalpelskafter</a:t>
            </a:r>
            <a:r>
              <a:rPr lang="de-DE" sz="1000" dirty="0">
                <a:hlinkClick r:id="rId4"/>
              </a:rPr>
              <a:t>/prod_141167.aspx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21738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Anforderungsanalyse</a:t>
            </a:r>
            <a:br>
              <a:rPr lang="de-DE" dirty="0"/>
            </a:br>
            <a:r>
              <a:rPr lang="de-DE" dirty="0"/>
              <a:t>Medizinprodukteaufbereitung</a:t>
            </a:r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68" y="5190737"/>
            <a:ext cx="8044032" cy="1322604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58" y="1340688"/>
            <a:ext cx="4932083" cy="393881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79512" y="6525344"/>
            <a:ext cx="849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</a:t>
            </a:r>
            <a:r>
              <a:rPr lang="de-DE" sz="1000" dirty="0"/>
              <a:t>: AKI - Arbeitskreis </a:t>
            </a:r>
            <a:r>
              <a:rPr lang="de-DE" sz="1000" dirty="0" smtClean="0"/>
              <a:t>Instrumenten-Aufbereitung. Instrumentenaufbereitung </a:t>
            </a:r>
            <a:r>
              <a:rPr lang="de-DE" sz="1000" dirty="0"/>
              <a:t>- </a:t>
            </a:r>
            <a:r>
              <a:rPr lang="de-DE" sz="1000" dirty="0" smtClean="0"/>
              <a:t>Instrumente </a:t>
            </a:r>
            <a:r>
              <a:rPr lang="de-DE" sz="1000" dirty="0"/>
              <a:t>werterhaltend </a:t>
            </a:r>
            <a:r>
              <a:rPr lang="de-DE" sz="1000" dirty="0" smtClean="0"/>
              <a:t>aufbereiten. </a:t>
            </a:r>
            <a:r>
              <a:rPr lang="de-DE" sz="1000" dirty="0"/>
              <a:t>2016, S. 1–92</a:t>
            </a:r>
            <a:br>
              <a:rPr lang="de-DE" sz="1000" dirty="0"/>
            </a:br>
            <a:r>
              <a:rPr lang="de-DE" sz="1000" dirty="0" smtClean="0">
                <a:hlinkClick r:id="rId4" invalidUrl="https://www.dgsv-ev.de/wp-content/uploads/2016/09/AK{\_}Q{\_}33{\_}2004.pdf"/>
              </a:rPr>
              <a:t>https://www.dgsv-ev.de/wp-content/uploads/2016/09/AK%7B%5C_%7DQ%7B%5C_%7D33%7B%5C_%7D2004.pdf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380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Anforderungsanalyse</a:t>
            </a:r>
            <a:br>
              <a:rPr lang="de-DE" dirty="0"/>
            </a:br>
            <a:r>
              <a:rPr lang="de-DE" dirty="0"/>
              <a:t>Medizinprodukteaufbereitung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4" y="1772816"/>
            <a:ext cx="8065880" cy="432048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2286000" y="28288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www.dgsv-ev.de</a:t>
            </a:r>
            <a:r>
              <a:rPr lang="de-DE" dirty="0"/>
              <a:t>/</a:t>
            </a:r>
            <a:r>
              <a:rPr lang="de-DE" dirty="0" err="1"/>
              <a:t>wp</a:t>
            </a:r>
            <a:r>
              <a:rPr lang="de-DE" dirty="0"/>
              <a:t>-content/</a:t>
            </a:r>
            <a:r>
              <a:rPr lang="de-DE" dirty="0" err="1"/>
              <a:t>uploads</a:t>
            </a:r>
            <a:r>
              <a:rPr lang="de-DE" dirty="0"/>
              <a:t>/2016/09/AK%7B%5C_%7DQ%7B%5C_%7D33%7B%5C_%7D2004.pdf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88000" y="6558314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Bildquellen:</a:t>
            </a:r>
            <a:r>
              <a:rPr lang="de-DE" sz="1000" dirty="0" err="1" smtClean="0">
                <a:hlinkClick r:id="rId3"/>
              </a:rPr>
              <a:t>https</a:t>
            </a:r>
            <a:r>
              <a:rPr lang="de-DE" sz="1000" dirty="0" smtClean="0">
                <a:hlinkClick r:id="rId3"/>
              </a:rPr>
              <a:t>://tuttnauer.com/blog/separating-clean-and-sterile-areas-with-pass-through-autoclaves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7979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Anforderungsanalyse</a:t>
            </a:r>
            <a:br>
              <a:rPr lang="de-DE" dirty="0"/>
            </a:br>
            <a:r>
              <a:rPr lang="de-DE" dirty="0"/>
              <a:t>Anforderungen bei der Medizinprodukteaufbereitung</a:t>
            </a:r>
          </a:p>
        </p:txBody>
      </p:sp>
      <p:sp>
        <p:nvSpPr>
          <p:cNvPr id="4" name="Rechteck 3"/>
          <p:cNvSpPr/>
          <p:nvPr/>
        </p:nvSpPr>
        <p:spPr>
          <a:xfrm>
            <a:off x="288000" y="1484784"/>
            <a:ext cx="806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Mehrere </a:t>
            </a:r>
            <a:r>
              <a:rPr lang="de-DE" dirty="0"/>
              <a:t>tausend verschiedene medizinische </a:t>
            </a:r>
            <a:r>
              <a:rPr lang="de-DE" dirty="0" smtClean="0"/>
              <a:t>Instrumente</a:t>
            </a:r>
            <a:br>
              <a:rPr lang="de-DE" dirty="0" smtClean="0"/>
            </a:br>
            <a:r>
              <a:rPr lang="is-IS" dirty="0"/>
              <a:t>→ </a:t>
            </a:r>
            <a:r>
              <a:rPr lang="is-IS" dirty="0" smtClean="0"/>
              <a:t>H</a:t>
            </a:r>
            <a:r>
              <a:rPr lang="de-DE" dirty="0" err="1" smtClean="0"/>
              <a:t>oher</a:t>
            </a:r>
            <a:r>
              <a:rPr lang="de-DE" dirty="0" smtClean="0"/>
              <a:t> Zeitdruck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Barcodescanner </a:t>
            </a:r>
            <a:r>
              <a:rPr lang="de-DE" dirty="0"/>
              <a:t>für die automatische </a:t>
            </a:r>
            <a:r>
              <a:rPr lang="de-DE" dirty="0" smtClean="0"/>
              <a:t>Prozessdokumentation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Sicherheitskleidung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Assistenzsystem </a:t>
            </a:r>
            <a:r>
              <a:rPr lang="de-DE" dirty="0"/>
              <a:t>muss zudem abwaschbar sein und steril </a:t>
            </a:r>
            <a:r>
              <a:rPr lang="de-DE" dirty="0" smtClean="0"/>
              <a:t>gehalten werden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Tragbarer Komfort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Emotionaler Komfort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Benutzerfreundlichkeit des </a:t>
            </a:r>
            <a:r>
              <a:rPr lang="de-DE" dirty="0" err="1" smtClean="0"/>
              <a:t>Sytems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113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Anforderungsanalyse</a:t>
            </a:r>
            <a:br>
              <a:rPr lang="de-DE" dirty="0" smtClean="0"/>
            </a:br>
            <a:r>
              <a:rPr lang="de-DE" dirty="0"/>
              <a:t>Smartglasses im Bereich der </a:t>
            </a:r>
            <a:r>
              <a:rPr lang="de-DE" dirty="0" smtClean="0"/>
              <a:t>ZSVA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8000" y="1484784"/>
            <a:ext cx="8064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Stationäre Arbeitsplätze</a:t>
            </a:r>
            <a:r>
              <a:rPr lang="de-DE" dirty="0"/>
              <a:t/>
            </a:r>
            <a:br>
              <a:rPr lang="de-DE" dirty="0"/>
            </a:br>
            <a:r>
              <a:rPr lang="is-IS" dirty="0" smtClean="0"/>
              <a:t>→  </a:t>
            </a:r>
            <a:r>
              <a:rPr lang="de-DE" dirty="0"/>
              <a:t>Bedienung mit den </a:t>
            </a:r>
            <a:r>
              <a:rPr lang="de-DE" dirty="0" smtClean="0"/>
              <a:t>Händen</a:t>
            </a: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Smartglasses</a:t>
            </a:r>
            <a:br>
              <a:rPr lang="de-DE" dirty="0" smtClean="0"/>
            </a:br>
            <a:r>
              <a:rPr lang="is-IS" dirty="0" smtClean="0"/>
              <a:t>→ Handfreie (beidhändige) Bedienung </a:t>
            </a:r>
            <a:r>
              <a:rPr lang="is-IS" dirty="0"/>
              <a:t/>
            </a:r>
            <a:br>
              <a:rPr lang="is-IS" dirty="0"/>
            </a:br>
            <a:r>
              <a:rPr lang="is-IS" dirty="0" smtClean="0"/>
              <a:t>→ Kamera: </a:t>
            </a:r>
            <a:r>
              <a:rPr lang="de-DE" dirty="0"/>
              <a:t>Arbeitsschritte lückenlos </a:t>
            </a:r>
            <a:r>
              <a:rPr lang="de-DE" dirty="0" smtClean="0"/>
              <a:t>aufzeichnen und dokumentieren</a:t>
            </a: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>→ </a:t>
            </a:r>
            <a:r>
              <a:rPr lang="de-DE" dirty="0"/>
              <a:t>Anleitungs- und Hilfevideos </a:t>
            </a:r>
            <a:r>
              <a:rPr lang="de-DE" dirty="0" smtClean="0"/>
              <a:t>erstellen</a:t>
            </a: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>→ </a:t>
            </a:r>
            <a:r>
              <a:rPr lang="de-DE" dirty="0" smtClean="0"/>
              <a:t>Videoprotokolle</a:t>
            </a: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>→ </a:t>
            </a:r>
            <a:r>
              <a:rPr lang="de-DE" dirty="0"/>
              <a:t>Schritt-für-Schritt Anleitungen </a:t>
            </a: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>→ Kommunikation via Kamera</a:t>
            </a:r>
            <a:br>
              <a:rPr lang="is-IS" dirty="0" smtClean="0"/>
            </a:br>
            <a:r>
              <a:rPr lang="is-IS" dirty="0" smtClean="0"/>
              <a:t>→ Arbeitsplatz unabhängig von Körpergröße</a:t>
            </a: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Kosten-Nutzen-Verhältnis muss stimmen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7375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Anforderungsanalyse</a:t>
            </a:r>
            <a:br>
              <a:rPr lang="de-DE" dirty="0" smtClean="0"/>
            </a:br>
            <a:r>
              <a:rPr lang="de-DE" dirty="0" smtClean="0"/>
              <a:t>Spezifische </a:t>
            </a:r>
            <a:r>
              <a:rPr lang="de-DE" dirty="0"/>
              <a:t>Anforderungen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Neuartige Bedienkonzepte nötig</a:t>
            </a:r>
            <a:r>
              <a:rPr lang="de-DE" dirty="0"/>
              <a:t/>
            </a:r>
            <a:br>
              <a:rPr lang="de-DE" dirty="0"/>
            </a:br>
            <a:r>
              <a:rPr lang="is-IS" dirty="0"/>
              <a:t> →</a:t>
            </a:r>
            <a:r>
              <a:rPr lang="de-DE" dirty="0" smtClean="0"/>
              <a:t> Sprach- </a:t>
            </a:r>
            <a:r>
              <a:rPr lang="de-DE" dirty="0"/>
              <a:t>und Gestensteuerung </a:t>
            </a:r>
            <a:r>
              <a:rPr lang="de-DE" dirty="0" smtClean="0"/>
              <a:t>bedienen</a:t>
            </a:r>
            <a:br>
              <a:rPr lang="de-DE" dirty="0" smtClean="0"/>
            </a:br>
            <a:r>
              <a:rPr lang="de-DE" dirty="0" smtClean="0"/>
              <a:t>	•   Hoher Hintergrundgeräuschpegel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	•   Spracherkennung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Neuartige User-Interfacesysteme nötig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Glass muss abwaschbar </a:t>
            </a:r>
            <a:r>
              <a:rPr lang="de-DE" dirty="0"/>
              <a:t>und steril gehalten </a:t>
            </a:r>
            <a:r>
              <a:rPr lang="de-DE" dirty="0" smtClean="0"/>
              <a:t>werden können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Resistenz gegen </a:t>
            </a:r>
            <a:r>
              <a:rPr lang="de-DE" dirty="0" smtClean="0"/>
              <a:t>Prozesschemikalien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Starker Akku (8 Stunden Arbeitstag</a:t>
            </a:r>
            <a:r>
              <a:rPr lang="de-DE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Verbindung ins </a:t>
            </a:r>
            <a:r>
              <a:rPr lang="de-DE" dirty="0" smtClean="0"/>
              <a:t>Internet/ lokales Netzwerk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Hochauflösende Kamera</a:t>
            </a:r>
            <a:br>
              <a:rPr lang="de-DE" dirty="0"/>
            </a:br>
            <a:r>
              <a:rPr lang="is-IS" dirty="0"/>
              <a:t> → </a:t>
            </a:r>
            <a:r>
              <a:rPr lang="de-DE" dirty="0" smtClean="0"/>
              <a:t>Lesen von kleinen QR-Codes</a:t>
            </a:r>
          </a:p>
        </p:txBody>
      </p:sp>
    </p:spTree>
    <p:extLst>
      <p:ext uri="{BB962C8B-B14F-4D97-AF65-F5344CB8AC3E}">
        <p14:creationId xmlns:p14="http://schemas.microsoft.com/office/powerpoint/2010/main" val="56224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414638"/>
            <a:ext cx="3563976" cy="304039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Anforderungsanalyse</a:t>
            </a:r>
            <a:br>
              <a:rPr lang="de-DE" dirty="0" smtClean="0"/>
            </a:br>
            <a:r>
              <a:rPr lang="de-DE" dirty="0" smtClean="0"/>
              <a:t>Ergebnis der Analyse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Best geeignete Brille für Anwendungsfall</a:t>
            </a:r>
            <a:br>
              <a:rPr lang="de-DE" dirty="0" smtClean="0"/>
            </a:br>
            <a:r>
              <a:rPr lang="is-IS" dirty="0" smtClean="0"/>
              <a:t>→ </a:t>
            </a:r>
            <a:r>
              <a:rPr lang="de-DE" dirty="0" err="1" smtClean="0"/>
              <a:t>Realwear</a:t>
            </a:r>
            <a:r>
              <a:rPr lang="de-DE" dirty="0" smtClean="0"/>
              <a:t> hmt-1</a:t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r>
              <a:rPr lang="is-IS" dirty="0" smtClean="0"/>
              <a:t>→ Abwaschbar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is-IS" dirty="0" smtClean="0"/>
              <a:t>→ Leistungsstarker Akku</a:t>
            </a:r>
            <a:br>
              <a:rPr lang="is-IS" dirty="0" smtClean="0"/>
            </a:b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>→ Android mit guter API und Dokumentation</a:t>
            </a:r>
            <a:br>
              <a:rPr lang="is-IS" dirty="0" smtClean="0"/>
            </a:b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>→ Spracherkennung mit </a:t>
            </a:r>
            <a:r>
              <a:rPr lang="de-DE" dirty="0" err="1" smtClean="0"/>
              <a:t>Noice-Cancellation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is-IS" dirty="0" smtClean="0"/>
              <a:t>→ Hochauflösende </a:t>
            </a:r>
            <a:r>
              <a:rPr lang="de-DE" dirty="0" smtClean="0"/>
              <a:t>Kamera</a:t>
            </a:r>
            <a:endParaRPr lang="is-IS" dirty="0"/>
          </a:p>
        </p:txBody>
      </p:sp>
      <p:sp>
        <p:nvSpPr>
          <p:cNvPr id="6" name="Textfeld 5"/>
          <p:cNvSpPr txBox="1"/>
          <p:nvPr/>
        </p:nvSpPr>
        <p:spPr>
          <a:xfrm>
            <a:off x="288000" y="6481901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de-DE" sz="1000" dirty="0" smtClean="0">
                <a:hlinkClick r:id="rId3"/>
              </a:rPr>
              <a:t>https://www.realwear.com/products/hmt-1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4710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DE" dirty="0" smtClean="0"/>
              <a:t>Motivation der Arbeit</a:t>
            </a:r>
          </a:p>
          <a:p>
            <a:pPr marL="342900" indent="-342900">
              <a:buFont typeface="Arial" charset="0"/>
              <a:buChar char="•"/>
            </a:pPr>
            <a:endParaRPr lang="de-DE" dirty="0" smtClean="0"/>
          </a:p>
          <a:p>
            <a:pPr marL="342900" indent="-342900">
              <a:buFont typeface="Arial" charset="0"/>
              <a:buChar char="•"/>
            </a:pPr>
            <a:r>
              <a:rPr lang="de-DE" dirty="0" smtClean="0"/>
              <a:t>Stand der Technik</a:t>
            </a:r>
          </a:p>
          <a:p>
            <a:pPr marL="342900" indent="-342900">
              <a:buFont typeface="Arial" charset="0"/>
              <a:buChar char="•"/>
            </a:pPr>
            <a:endParaRPr lang="de-DE" dirty="0"/>
          </a:p>
          <a:p>
            <a:pPr marL="342900" indent="-342900">
              <a:buFont typeface="Arial" charset="0"/>
              <a:buChar char="•"/>
            </a:pPr>
            <a:r>
              <a:rPr lang="de-DE" dirty="0" smtClean="0"/>
              <a:t>Anforderungsanalyse</a:t>
            </a:r>
          </a:p>
          <a:p>
            <a:pPr marL="342900" indent="-342900">
              <a:buFont typeface="Arial" charset="0"/>
              <a:buChar char="•"/>
            </a:pPr>
            <a:endParaRPr lang="de-DE" dirty="0"/>
          </a:p>
          <a:p>
            <a:pPr marL="342900" indent="-342900">
              <a:buFont typeface="Arial" charset="0"/>
              <a:buChar char="•"/>
            </a:pPr>
            <a:r>
              <a:rPr lang="de-DE" dirty="0" smtClean="0"/>
              <a:t>Konzept</a:t>
            </a:r>
          </a:p>
          <a:p>
            <a:pPr marL="342900" indent="-342900">
              <a:buFont typeface="Arial" charset="0"/>
              <a:buChar char="•"/>
            </a:pPr>
            <a:endParaRPr lang="de-DE" dirty="0"/>
          </a:p>
          <a:p>
            <a:pPr marL="342900" indent="-342900">
              <a:buFont typeface="Arial" charset="0"/>
              <a:buChar char="•"/>
            </a:pPr>
            <a:r>
              <a:rPr lang="de-DE" dirty="0" smtClean="0"/>
              <a:t>Prototyp</a:t>
            </a:r>
          </a:p>
          <a:p>
            <a:pPr marL="342900" indent="-342900">
              <a:buFont typeface="Arial" charset="0"/>
              <a:buChar char="•"/>
            </a:pPr>
            <a:endParaRPr lang="de-DE" dirty="0"/>
          </a:p>
          <a:p>
            <a:pPr marL="342900" indent="-342900">
              <a:buFont typeface="Arial" charset="0"/>
              <a:buChar char="•"/>
            </a:pPr>
            <a:r>
              <a:rPr lang="de-DE" dirty="0" smtClean="0"/>
              <a:t>Evaluation</a:t>
            </a:r>
          </a:p>
          <a:p>
            <a:pPr marL="342900" indent="-342900">
              <a:buFont typeface="Arial" charset="0"/>
              <a:buChar char="•"/>
            </a:pPr>
            <a:endParaRPr lang="de-DE" dirty="0"/>
          </a:p>
          <a:p>
            <a:pPr marL="342900" indent="-342900">
              <a:buFont typeface="Arial" charset="0"/>
              <a:buChar char="•"/>
            </a:pPr>
            <a:r>
              <a:rPr lang="de-DE" dirty="0" smtClean="0"/>
              <a:t>Fazit und Ausblick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503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Anforderungsanalyse</a:t>
            </a:r>
            <a:br>
              <a:rPr lang="de-DE" dirty="0" smtClean="0"/>
            </a:br>
            <a:r>
              <a:rPr lang="de-DE" dirty="0" smtClean="0"/>
              <a:t>Datenschutz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Einschränkung </a:t>
            </a:r>
            <a:r>
              <a:rPr lang="de-DE" dirty="0"/>
              <a:t>in das Grundrecht auf informationelle </a:t>
            </a:r>
            <a:r>
              <a:rPr lang="de-DE" dirty="0" smtClean="0"/>
              <a:t>Selbstbestimmung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Potentiell dauerhafte </a:t>
            </a:r>
            <a:r>
              <a:rPr lang="de-DE" dirty="0"/>
              <a:t>Video- und Tonaufnahmen</a:t>
            </a:r>
            <a:br>
              <a:rPr lang="de-DE" dirty="0"/>
            </a:br>
            <a:r>
              <a:rPr lang="is-IS" dirty="0" smtClean="0"/>
              <a:t>→</a:t>
            </a:r>
            <a:r>
              <a:rPr lang="de-DE" dirty="0" smtClean="0"/>
              <a:t> Gesichtserkennung möglich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Alle </a:t>
            </a:r>
            <a:r>
              <a:rPr lang="de-DE" dirty="0"/>
              <a:t>in ihrem Umfeld befindlichen Personen </a:t>
            </a:r>
            <a:r>
              <a:rPr lang="de-DE" dirty="0" smtClean="0"/>
              <a:t>betroffen</a:t>
            </a:r>
            <a:br>
              <a:rPr lang="de-DE" dirty="0" smtClean="0"/>
            </a:br>
            <a:r>
              <a:rPr lang="is-IS" dirty="0" smtClean="0"/>
              <a:t>→ </a:t>
            </a:r>
            <a:r>
              <a:rPr lang="de-DE" dirty="0" smtClean="0"/>
              <a:t>Invasiven </a:t>
            </a:r>
            <a:r>
              <a:rPr lang="de-DE" dirty="0"/>
              <a:t>Technologien und Werkzeugen zu zuordnen</a:t>
            </a:r>
          </a:p>
          <a:p>
            <a:pPr marL="285750" indent="-285750">
              <a:buFont typeface="Arial" charset="0"/>
              <a:buChar char="•"/>
            </a:pPr>
            <a:endParaRPr lang="is-IS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Bundesdatenschutzgesetz BDSG 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EU- </a:t>
            </a:r>
            <a:r>
              <a:rPr lang="de-DE" dirty="0"/>
              <a:t>Datenschutzgrundverordnung DSGVO</a:t>
            </a:r>
            <a:br>
              <a:rPr lang="de-DE" dirty="0"/>
            </a:br>
            <a:r>
              <a:rPr lang="is-IS" dirty="0" smtClean="0"/>
              <a:t>→</a:t>
            </a:r>
            <a:r>
              <a:rPr lang="de-DE" dirty="0"/>
              <a:t> Pflichtenkatalog</a:t>
            </a:r>
            <a:br>
              <a:rPr lang="de-DE" dirty="0"/>
            </a:br>
            <a:r>
              <a:rPr lang="is-IS" dirty="0" smtClean="0"/>
              <a:t>→</a:t>
            </a:r>
            <a:r>
              <a:rPr lang="de-DE" dirty="0" smtClean="0"/>
              <a:t> Datenumfang muss eingeschränkt sein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Möglichkeit der Überwachung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Zugriffsmöglichkeiten</a:t>
            </a:r>
            <a:r>
              <a:rPr lang="de-DE" dirty="0"/>
              <a:t>, Recht auf Privatsphäre, Speicherung der Daten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Wingdings" charset="2"/>
              <a:buChar char="Ø"/>
            </a:pPr>
            <a:r>
              <a:rPr lang="de-DE" dirty="0" smtClean="0"/>
              <a:t>Nötige Zustimmung der Betroffenen</a:t>
            </a:r>
          </a:p>
        </p:txBody>
      </p:sp>
    </p:spTree>
    <p:extLst>
      <p:ext uri="{BB962C8B-B14F-4D97-AF65-F5344CB8AC3E}">
        <p14:creationId xmlns:p14="http://schemas.microsoft.com/office/powerpoint/2010/main" val="157961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Anforderungsanalyse</a:t>
            </a:r>
            <a:br>
              <a:rPr lang="de-DE" dirty="0" smtClean="0"/>
            </a:br>
            <a:r>
              <a:rPr lang="de-DE" dirty="0"/>
              <a:t>Arbeitssicherheit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Gefahr der Ablenkung</a:t>
            </a:r>
            <a:r>
              <a:rPr lang="de-DE" dirty="0"/>
              <a:t/>
            </a:r>
            <a:br>
              <a:rPr lang="de-DE" dirty="0"/>
            </a:br>
            <a:r>
              <a:rPr lang="is-IS" dirty="0" smtClean="0"/>
              <a:t>→</a:t>
            </a:r>
            <a:r>
              <a:rPr lang="de-DE" dirty="0" smtClean="0"/>
              <a:t> Ansteckungsgefahr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Glasbruch </a:t>
            </a:r>
            <a:r>
              <a:rPr lang="is-IS" dirty="0" smtClean="0"/>
              <a:t>→ Augenschäden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Kombinationsmöglichkeit mit Schutzbrille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Virtual </a:t>
            </a:r>
            <a:r>
              <a:rPr lang="de-DE" dirty="0" err="1" smtClean="0"/>
              <a:t>sickness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Schulung mit Brille verhindert Unfälle</a:t>
            </a:r>
          </a:p>
        </p:txBody>
      </p:sp>
    </p:spTree>
    <p:extLst>
      <p:ext uri="{BB962C8B-B14F-4D97-AF65-F5344CB8AC3E}">
        <p14:creationId xmlns:p14="http://schemas.microsoft.com/office/powerpoint/2010/main" val="100120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Anforderungsanalyse</a:t>
            </a:r>
            <a:br>
              <a:rPr lang="de-DE" dirty="0" smtClean="0"/>
            </a:br>
            <a:r>
              <a:rPr lang="de-DE" dirty="0" smtClean="0"/>
              <a:t>Grenzen des Einsatzes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/>
              <a:t>Abwägung von AR und AssR Brillen</a:t>
            </a:r>
            <a:br>
              <a:rPr lang="is-IS" dirty="0" smtClean="0"/>
            </a:br>
            <a:r>
              <a:rPr lang="is-IS" dirty="0" smtClean="0"/>
              <a:t>→ AssR nur kontextsensitive informationen</a:t>
            </a:r>
            <a:br>
              <a:rPr lang="is-IS" dirty="0" smtClean="0"/>
            </a:br>
            <a:r>
              <a:rPr lang="is-IS" dirty="0" smtClean="0"/>
              <a:t>→ AR kann Hologramme anzeigen</a:t>
            </a:r>
            <a:br>
              <a:rPr lang="is-IS" dirty="0" smtClean="0"/>
            </a:br>
            <a:r>
              <a:rPr lang="is-IS" dirty="0" smtClean="0"/>
              <a:t>	•   In diesem Kontext garnicht gewünscht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Geringe Displaygröße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Muss mit </a:t>
            </a:r>
            <a:r>
              <a:rPr lang="de-DE" dirty="0"/>
              <a:t>einer Schutzbrille kombinierbar </a:t>
            </a:r>
            <a:r>
              <a:rPr lang="de-DE" dirty="0" smtClean="0"/>
              <a:t>sein</a:t>
            </a:r>
          </a:p>
        </p:txBody>
      </p:sp>
    </p:spTree>
    <p:extLst>
      <p:ext uri="{BB962C8B-B14F-4D97-AF65-F5344CB8AC3E}">
        <p14:creationId xmlns:p14="http://schemas.microsoft.com/office/powerpoint/2010/main" val="101276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845104"/>
            <a:ext cx="8064000" cy="791808"/>
          </a:xfrm>
        </p:spPr>
        <p:txBody>
          <a:bodyPr/>
          <a:lstStyle/>
          <a:p>
            <a:r>
              <a:rPr lang="de-DE" dirty="0" smtClean="0"/>
              <a:t>Konzept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288000" y="2636912"/>
            <a:ext cx="77048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Interaktionsmöglichkeiten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Objekterkennung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Externe Peripherie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Medienverwaltung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Medienpräsentation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Medienerfassung/-</a:t>
            </a:r>
            <a:r>
              <a:rPr lang="de-DE" dirty="0" smtClean="0"/>
              <a:t>erstellung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Medienpräsentation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300" y="3798467"/>
            <a:ext cx="3568700" cy="2273300"/>
          </a:xfrm>
          <a:prstGeom prst="round2DiagRect">
            <a:avLst>
              <a:gd name="adj1" fmla="val 2910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feld 5"/>
          <p:cNvSpPr txBox="1"/>
          <p:nvPr/>
        </p:nvSpPr>
        <p:spPr>
          <a:xfrm>
            <a:off x="288000" y="6481901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en-US" sz="1000" dirty="0" smtClean="0">
                <a:hlinkClick r:id="rId3"/>
              </a:rPr>
              <a:t>https://www.pinterest.de/pin/173881235586147623/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567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br>
              <a:rPr lang="de-DE" dirty="0"/>
            </a:br>
            <a:r>
              <a:rPr lang="de-DE" dirty="0"/>
              <a:t>Interaktionsmöglichkeiten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Sprachsteuerung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Berührungssensitive Steuerung </a:t>
            </a:r>
            <a:r>
              <a:rPr lang="de-DE" dirty="0" smtClean="0"/>
              <a:t>(</a:t>
            </a:r>
            <a:r>
              <a:rPr lang="de-DE" dirty="0" err="1" smtClean="0"/>
              <a:t>Touchgesten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is-IS" dirty="0" smtClean="0"/>
              <a:t>→ Pinch-to-Zoom</a:t>
            </a: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Kopfbewegungen</a:t>
            </a:r>
            <a:br>
              <a:rPr lang="de-DE" dirty="0" smtClean="0"/>
            </a:br>
            <a:r>
              <a:rPr lang="is-IS" dirty="0" smtClean="0"/>
              <a:t>→ Scrollgesten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Bar- und </a:t>
            </a:r>
            <a:r>
              <a:rPr lang="de-DE" dirty="0" smtClean="0"/>
              <a:t>QR-Codes</a:t>
            </a:r>
            <a:br>
              <a:rPr lang="de-DE" dirty="0" smtClean="0"/>
            </a:br>
            <a:r>
              <a:rPr lang="is-IS" dirty="0" smtClean="0"/>
              <a:t>→ </a:t>
            </a:r>
            <a:r>
              <a:rPr lang="de-DE" dirty="0" smtClean="0"/>
              <a:t>Einlesen von Objekten</a:t>
            </a:r>
            <a:br>
              <a:rPr lang="de-DE" dirty="0" smtClean="0"/>
            </a:br>
            <a:r>
              <a:rPr lang="de-DE" dirty="0" smtClean="0"/>
              <a:t>     • Videos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     • Bilderlisten</a:t>
            </a:r>
          </a:p>
        </p:txBody>
      </p:sp>
    </p:spTree>
    <p:extLst>
      <p:ext uri="{BB962C8B-B14F-4D97-AF65-F5344CB8AC3E}">
        <p14:creationId xmlns:p14="http://schemas.microsoft.com/office/powerpoint/2010/main" val="2242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br>
              <a:rPr lang="de-DE" dirty="0"/>
            </a:br>
            <a:r>
              <a:rPr lang="de-DE" dirty="0" smtClean="0"/>
              <a:t>Objekterkennung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Große Schritte in den letzten Jahren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Künstliche </a:t>
            </a:r>
            <a:r>
              <a:rPr lang="de-DE" dirty="0"/>
              <a:t>Intelligenz mit neuronalen </a:t>
            </a:r>
            <a:r>
              <a:rPr lang="de-DE" dirty="0" smtClean="0"/>
              <a:t>Netzwerken</a:t>
            </a:r>
            <a:br>
              <a:rPr lang="de-DE" dirty="0" smtClean="0"/>
            </a:br>
            <a:r>
              <a:rPr lang="is-IS" dirty="0"/>
              <a:t> </a:t>
            </a:r>
            <a:r>
              <a:rPr lang="is-IS" dirty="0" smtClean="0"/>
              <a:t>→ Hohe Qualitätssteigerung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342900" indent="-342900">
              <a:buFont typeface="Wingdings" charset="2"/>
              <a:buChar char="Ø"/>
            </a:pPr>
            <a:r>
              <a:rPr lang="de-DE" dirty="0" smtClean="0"/>
              <a:t>Erkennung von Objekten in der ZSVA möglich</a:t>
            </a:r>
            <a:br>
              <a:rPr lang="de-DE" dirty="0" smtClean="0"/>
            </a:br>
            <a:r>
              <a:rPr lang="is-IS" dirty="0" smtClean="0"/>
              <a:t>→ Dokumentation von Arbeitsschritten</a:t>
            </a:r>
          </a:p>
        </p:txBody>
      </p:sp>
    </p:spTree>
    <p:extLst>
      <p:ext uri="{BB962C8B-B14F-4D97-AF65-F5344CB8AC3E}">
        <p14:creationId xmlns:p14="http://schemas.microsoft.com/office/powerpoint/2010/main" val="8512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br>
              <a:rPr lang="de-DE" dirty="0"/>
            </a:br>
            <a:r>
              <a:rPr lang="de-DE" dirty="0" smtClean="0"/>
              <a:t>Externe </a:t>
            </a:r>
            <a:r>
              <a:rPr lang="de-DE" dirty="0"/>
              <a:t>Peripherie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Androidgeräte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is-IS" dirty="0" smtClean="0"/>
              <a:t>→ Erweiterung mittels USB, WLAN oder Bluetooth</a:t>
            </a: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is-IS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Externe </a:t>
            </a:r>
            <a:r>
              <a:rPr lang="de-DE" dirty="0"/>
              <a:t>Barcode- oder </a:t>
            </a:r>
            <a:r>
              <a:rPr lang="de-DE" dirty="0" smtClean="0"/>
              <a:t>QR-Scanner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Externe </a:t>
            </a:r>
            <a:r>
              <a:rPr lang="de-DE" dirty="0"/>
              <a:t>(</a:t>
            </a:r>
            <a:r>
              <a:rPr lang="de-DE" dirty="0" smtClean="0"/>
              <a:t>sterile) Bedienelemente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Externer Monitor</a:t>
            </a:r>
            <a:br>
              <a:rPr lang="de-DE" dirty="0"/>
            </a:br>
            <a:r>
              <a:rPr lang="is-IS" dirty="0" smtClean="0"/>
              <a:t>→ </a:t>
            </a:r>
            <a:r>
              <a:rPr lang="de-DE" dirty="0" smtClean="0"/>
              <a:t>Transparenter Monitor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Einsatz von </a:t>
            </a:r>
            <a:r>
              <a:rPr lang="de-DE" dirty="0" smtClean="0"/>
              <a:t>Objekten für Positionierung virtueller Objekte im Raum</a:t>
            </a:r>
          </a:p>
        </p:txBody>
      </p:sp>
    </p:spTree>
    <p:extLst>
      <p:ext uri="{BB962C8B-B14F-4D97-AF65-F5344CB8AC3E}">
        <p14:creationId xmlns:p14="http://schemas.microsoft.com/office/powerpoint/2010/main" val="31256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br>
              <a:rPr lang="de-DE" dirty="0"/>
            </a:br>
            <a:r>
              <a:rPr lang="de-DE" dirty="0" smtClean="0"/>
              <a:t>Medienverwaltung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/>
              <a:t>Bilder und Videos</a:t>
            </a:r>
            <a:br>
              <a:rPr lang="is-IS" dirty="0" smtClean="0"/>
            </a:br>
            <a:r>
              <a:rPr lang="is-IS" dirty="0" smtClean="0"/>
              <a:t>→ Lokal auf dem Gerät</a:t>
            </a:r>
            <a:br>
              <a:rPr lang="is-IS" dirty="0" smtClean="0"/>
            </a:br>
            <a:r>
              <a:rPr lang="is-IS" dirty="0" smtClean="0"/>
              <a:t>→ Extern (Cloud/ Server)</a:t>
            </a:r>
            <a:br>
              <a:rPr lang="is-IS" dirty="0" smtClean="0"/>
            </a:br>
            <a:r>
              <a:rPr lang="is-IS" dirty="0" smtClean="0"/>
              <a:t>→ Streaming</a:t>
            </a: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Datenbankanbindung</a:t>
            </a:r>
            <a:br>
              <a:rPr lang="de-DE" dirty="0" smtClean="0"/>
            </a:br>
            <a:r>
              <a:rPr lang="is-IS" dirty="0" smtClean="0"/>
              <a:t>→ Lokal auf dem Gerät</a:t>
            </a:r>
            <a:br>
              <a:rPr lang="is-IS" dirty="0" smtClean="0"/>
            </a:br>
            <a:r>
              <a:rPr lang="is-IS" dirty="0" smtClean="0"/>
              <a:t>→ Extern auf Server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QR-Codes für kurze Texte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Speicherung von Objekten</a:t>
            </a:r>
            <a:br>
              <a:rPr lang="is-IS" dirty="0" smtClean="0"/>
            </a:br>
            <a:r>
              <a:rPr lang="is-IS" dirty="0" smtClean="0"/>
              <a:t>→ </a:t>
            </a:r>
            <a:r>
              <a:rPr lang="de-DE" dirty="0" err="1"/>
              <a:t>Object</a:t>
            </a:r>
            <a:r>
              <a:rPr lang="de-DE" dirty="0"/>
              <a:t> relationalem Mapping </a:t>
            </a:r>
            <a:r>
              <a:rPr lang="de-DE" dirty="0" smtClean="0"/>
              <a:t>(</a:t>
            </a:r>
            <a:r>
              <a:rPr lang="is-IS" dirty="0" smtClean="0"/>
              <a:t>ORM)</a:t>
            </a:r>
            <a:br>
              <a:rPr lang="is-IS" dirty="0" smtClean="0"/>
            </a:br>
            <a:r>
              <a:rPr lang="is-IS" dirty="0" smtClean="0"/>
              <a:t>→ </a:t>
            </a:r>
            <a:r>
              <a:rPr lang="de-DE" dirty="0" err="1" smtClean="0"/>
              <a:t>Serialisierte</a:t>
            </a:r>
            <a:r>
              <a:rPr lang="de-DE" dirty="0" smtClean="0"/>
              <a:t> </a:t>
            </a:r>
            <a:r>
              <a:rPr lang="de-DE" dirty="0"/>
              <a:t>Form im Dateisystem</a:t>
            </a:r>
            <a:endParaRPr lang="is-IS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999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br>
              <a:rPr lang="de-DE" dirty="0"/>
            </a:br>
            <a:r>
              <a:rPr lang="de-DE" dirty="0" smtClean="0"/>
              <a:t>Medienpräsentation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/>
              <a:t>Kleiner Bildschirm</a:t>
            </a:r>
            <a:r>
              <a:rPr lang="de-DE" dirty="0"/>
              <a:t/>
            </a:r>
            <a:br>
              <a:rPr lang="de-DE" dirty="0"/>
            </a:br>
            <a:r>
              <a:rPr lang="is-IS" dirty="0" smtClean="0"/>
              <a:t>→</a:t>
            </a:r>
            <a:r>
              <a:rPr lang="de-DE" dirty="0" smtClean="0"/>
              <a:t> Übersichtliche und </a:t>
            </a:r>
            <a:r>
              <a:rPr lang="de-DE" dirty="0"/>
              <a:t>gleichzeitig </a:t>
            </a:r>
            <a:r>
              <a:rPr lang="de-DE" dirty="0" smtClean="0"/>
              <a:t>präsente Darstellung</a:t>
            </a:r>
            <a:br>
              <a:rPr lang="de-DE" dirty="0" smtClean="0"/>
            </a:br>
            <a:r>
              <a:rPr lang="is-IS" dirty="0" smtClean="0"/>
              <a:t>→ </a:t>
            </a:r>
            <a:r>
              <a:rPr lang="de-DE" dirty="0" smtClean="0"/>
              <a:t>Selbsterklärende Anwendung</a:t>
            </a:r>
          </a:p>
          <a:p>
            <a:pPr marL="285750" indent="-285750">
              <a:buFont typeface="Arial" charset="0"/>
              <a:buChar char="•"/>
            </a:pPr>
            <a:endParaRPr lang="is-IS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Auf </a:t>
            </a:r>
            <a:r>
              <a:rPr lang="de-DE" dirty="0"/>
              <a:t>das Wesentliche </a:t>
            </a:r>
            <a:r>
              <a:rPr lang="de-DE" dirty="0" smtClean="0"/>
              <a:t>reduziertes Design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Kurze Anleitung bei </a:t>
            </a:r>
            <a:r>
              <a:rPr lang="de-DE" dirty="0" err="1" smtClean="0"/>
              <a:t>Appstart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Trotz Bildschirmgröße gut lesbare Texte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Nicht zu viele Informationen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Volle </a:t>
            </a:r>
            <a:r>
              <a:rPr lang="de-DE" dirty="0"/>
              <a:t>Größe des </a:t>
            </a:r>
            <a:r>
              <a:rPr lang="de-DE" dirty="0" smtClean="0"/>
              <a:t>kleinen </a:t>
            </a:r>
            <a:r>
              <a:rPr lang="de-DE" dirty="0"/>
              <a:t>Bildschirms </a:t>
            </a:r>
            <a:r>
              <a:rPr lang="de-DE" dirty="0" smtClean="0"/>
              <a:t>nutzen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Scrolllisten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is-IS" dirty="0" smtClean="0"/>
              <a:t>→ Kopfgesten</a:t>
            </a:r>
            <a:br>
              <a:rPr lang="is-IS" dirty="0" smtClean="0"/>
            </a:br>
            <a:r>
              <a:rPr lang="is-IS" dirty="0" smtClean="0"/>
              <a:t>→ </a:t>
            </a:r>
            <a:r>
              <a:rPr lang="de-DE" dirty="0" err="1"/>
              <a:t>Pagination</a:t>
            </a: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122740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br>
              <a:rPr lang="de-DE" dirty="0"/>
            </a:br>
            <a:r>
              <a:rPr lang="de-DE" dirty="0"/>
              <a:t>Medienerfassung/-erstellung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258532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/>
              <a:t>→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Kamera</a:t>
            </a:r>
            <a:br>
              <a:rPr lang="is-IS" dirty="0" smtClean="0"/>
            </a:br>
            <a:r>
              <a:rPr lang="is-IS" dirty="0" smtClean="0"/>
              <a:t>→ Aufnehmen von Videos und Bildern 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Komprimieren von Videos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Bar- &amp; QR-Codes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sz="1400" dirty="0" smtClean="0"/>
              <a:t>…</a:t>
            </a: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86174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845104"/>
            <a:ext cx="8064000" cy="719800"/>
          </a:xfrm>
        </p:spPr>
        <p:txBody>
          <a:bodyPr/>
          <a:lstStyle/>
          <a:p>
            <a:r>
              <a:rPr lang="de-DE" dirty="0" smtClean="0"/>
              <a:t>Motivation der Arbeit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742" y="3583471"/>
            <a:ext cx="3959258" cy="26439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288000" y="6480299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de-DE" sz="1000" dirty="0">
                <a:hlinkClick r:id="rId3"/>
              </a:rPr>
              <a:t>https://</a:t>
            </a:r>
            <a:r>
              <a:rPr lang="de-DE" sz="1000" dirty="0" err="1">
                <a:hlinkClick r:id="rId3"/>
              </a:rPr>
              <a:t>www.kma-online.de</a:t>
            </a:r>
            <a:r>
              <a:rPr lang="de-DE" sz="1000" dirty="0">
                <a:hlinkClick r:id="rId3"/>
              </a:rPr>
              <a:t>/aktuelles/</a:t>
            </a:r>
            <a:r>
              <a:rPr lang="de-DE" sz="1000" dirty="0" err="1">
                <a:hlinkClick r:id="rId3"/>
              </a:rPr>
              <a:t>medizintechnik</a:t>
            </a:r>
            <a:r>
              <a:rPr lang="de-DE" sz="1000" dirty="0">
                <a:hlinkClick r:id="rId3"/>
              </a:rPr>
              <a:t>/</a:t>
            </a:r>
            <a:r>
              <a:rPr lang="de-DE" sz="1000" dirty="0" err="1">
                <a:hlinkClick r:id="rId3"/>
              </a:rPr>
              <a:t>detail</a:t>
            </a:r>
            <a:r>
              <a:rPr lang="de-DE" sz="1000" dirty="0">
                <a:hlinkClick r:id="rId3"/>
              </a:rPr>
              <a:t>/teure-schadensbegrenzung-a-29957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057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br>
              <a:rPr lang="de-DE" dirty="0"/>
            </a:br>
            <a:r>
              <a:rPr lang="de-DE" dirty="0" smtClean="0"/>
              <a:t>Medienpräsentation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/>
              <a:t>Kleiner Bildschirm</a:t>
            </a:r>
            <a:r>
              <a:rPr lang="de-DE" dirty="0"/>
              <a:t/>
            </a:r>
            <a:br>
              <a:rPr lang="de-DE" dirty="0"/>
            </a:br>
            <a:r>
              <a:rPr lang="is-IS" dirty="0" smtClean="0"/>
              <a:t>→</a:t>
            </a:r>
            <a:r>
              <a:rPr lang="de-DE" dirty="0" smtClean="0"/>
              <a:t> Übersichtliche und </a:t>
            </a:r>
            <a:r>
              <a:rPr lang="de-DE" dirty="0"/>
              <a:t>gleichzeitig </a:t>
            </a:r>
            <a:r>
              <a:rPr lang="de-DE" dirty="0" smtClean="0"/>
              <a:t>präsente Darstellung</a:t>
            </a:r>
            <a:br>
              <a:rPr lang="de-DE" dirty="0" smtClean="0"/>
            </a:br>
            <a:r>
              <a:rPr lang="is-IS" dirty="0" smtClean="0"/>
              <a:t>→ </a:t>
            </a:r>
            <a:r>
              <a:rPr lang="de-DE" dirty="0" smtClean="0"/>
              <a:t>Selbsterklärende Anwendung</a:t>
            </a:r>
          </a:p>
          <a:p>
            <a:pPr marL="285750" indent="-285750">
              <a:buFont typeface="Arial" charset="0"/>
              <a:buChar char="•"/>
            </a:pPr>
            <a:endParaRPr lang="is-IS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Auf </a:t>
            </a:r>
            <a:r>
              <a:rPr lang="de-DE" dirty="0"/>
              <a:t>das Wesentliche </a:t>
            </a:r>
            <a:r>
              <a:rPr lang="de-DE" dirty="0" smtClean="0"/>
              <a:t>reduziertes Design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Kurze Anleitung bei </a:t>
            </a:r>
            <a:r>
              <a:rPr lang="de-DE" dirty="0" err="1" smtClean="0"/>
              <a:t>Appstart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Trotz Bildschirmgröße gut lesbare Texte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Nicht zu viele Informationen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Volle </a:t>
            </a:r>
            <a:r>
              <a:rPr lang="de-DE" dirty="0"/>
              <a:t>Größe des </a:t>
            </a:r>
            <a:r>
              <a:rPr lang="de-DE" dirty="0" smtClean="0"/>
              <a:t>kleinen </a:t>
            </a:r>
            <a:r>
              <a:rPr lang="de-DE" dirty="0"/>
              <a:t>Bildschirms </a:t>
            </a:r>
            <a:r>
              <a:rPr lang="de-DE" dirty="0" smtClean="0"/>
              <a:t>nutzen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Scrolllisten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is-IS" dirty="0" smtClean="0"/>
              <a:t>→ Kopfgesten</a:t>
            </a:r>
            <a:br>
              <a:rPr lang="is-IS" dirty="0" smtClean="0"/>
            </a:br>
            <a:r>
              <a:rPr lang="is-IS" dirty="0" smtClean="0"/>
              <a:t>→ </a:t>
            </a:r>
            <a:r>
              <a:rPr lang="de-DE" dirty="0" err="1"/>
              <a:t>Pagination</a:t>
            </a: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83639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 noChangeAspect="1"/>
          </p:cNvSpPr>
          <p:nvPr>
            <p:ph type="ctrTitle"/>
          </p:nvPr>
        </p:nvSpPr>
        <p:spPr>
          <a:xfrm>
            <a:off x="287338" y="1844824"/>
            <a:ext cx="8064500" cy="792088"/>
          </a:xfrm>
        </p:spPr>
        <p:txBody>
          <a:bodyPr/>
          <a:lstStyle/>
          <a:p>
            <a:r>
              <a:rPr lang="de-DE" altLang="de-DE" dirty="0" smtClean="0"/>
              <a:t>Prototyp</a:t>
            </a:r>
            <a:endParaRPr lang="de-DE" altLang="de-DE" sz="36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500" y="2593291"/>
            <a:ext cx="4749659" cy="4264709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287338" y="2636912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User Interface (View)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Model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Controller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88000" y="6481901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de-DE" sz="1000" dirty="0" smtClean="0">
                <a:hlinkClick r:id="rId3"/>
              </a:rPr>
              <a:t>https://www.realwear.com/products/hmt-1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0292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0" y="0"/>
            <a:ext cx="9144000" cy="5139485"/>
            <a:chOff x="4440" y="-13196"/>
            <a:chExt cx="9144000" cy="5139485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0" y="-13196"/>
              <a:ext cx="9144000" cy="5139485"/>
            </a:xfrm>
            <a:prstGeom prst="rect">
              <a:avLst/>
            </a:prstGeom>
          </p:spPr>
        </p:pic>
        <p:sp>
          <p:nvSpPr>
            <p:cNvPr id="7" name="Abgerundetes Rechteck 6">
              <a:hlinkClick r:id="rId3" action="ppaction://hlinksldjump"/>
            </p:cNvPr>
            <p:cNvSpPr/>
            <p:nvPr/>
          </p:nvSpPr>
          <p:spPr>
            <a:xfrm>
              <a:off x="3923928" y="2348880"/>
              <a:ext cx="1440160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s Rechteck 7">
              <a:hlinkClick r:id="rId3" action="ppaction://hlinksldjump"/>
            </p:cNvPr>
            <p:cNvSpPr/>
            <p:nvPr/>
          </p:nvSpPr>
          <p:spPr>
            <a:xfrm>
              <a:off x="3923928" y="2905642"/>
              <a:ext cx="1296144" cy="379342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6498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7908" cy="5158543"/>
          </a:xfrm>
          <a:prstGeom prst="rect">
            <a:avLst/>
          </a:prstGeom>
        </p:spPr>
      </p:pic>
      <p:sp>
        <p:nvSpPr>
          <p:cNvPr id="8" name="Abgerundetes Rechteck 7">
            <a:hlinkClick r:id="rId3" action="ppaction://hlinksldjump"/>
          </p:cNvPr>
          <p:cNvSpPr/>
          <p:nvPr/>
        </p:nvSpPr>
        <p:spPr>
          <a:xfrm>
            <a:off x="3834966" y="2163619"/>
            <a:ext cx="1440160" cy="317197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hlinkClick r:id="rId4" action="ppaction://hlinksldjump"/>
          </p:cNvPr>
          <p:cNvSpPr/>
          <p:nvPr/>
        </p:nvSpPr>
        <p:spPr>
          <a:xfrm>
            <a:off x="3851920" y="2664966"/>
            <a:ext cx="144016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>
            <a:hlinkClick r:id="rId5" action="ppaction://hlinksldjump"/>
          </p:cNvPr>
          <p:cNvSpPr/>
          <p:nvPr/>
        </p:nvSpPr>
        <p:spPr>
          <a:xfrm>
            <a:off x="3864744" y="3772713"/>
            <a:ext cx="144016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508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" y="0"/>
            <a:ext cx="9144000" cy="5139485"/>
          </a:xfrm>
          <a:prstGeom prst="rect">
            <a:avLst/>
          </a:prstGeom>
        </p:spPr>
      </p:pic>
      <p:sp>
        <p:nvSpPr>
          <p:cNvPr id="6" name="Abgerundetes Rechteck 5">
            <a:hlinkClick r:id="rId3" action="ppaction://hlinksldjump"/>
          </p:cNvPr>
          <p:cNvSpPr/>
          <p:nvPr/>
        </p:nvSpPr>
        <p:spPr>
          <a:xfrm>
            <a:off x="3864124" y="1268760"/>
            <a:ext cx="144016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s Rechteck 6">
            <a:hlinkClick r:id="rId4" action="ppaction://hlinksldjump"/>
          </p:cNvPr>
          <p:cNvSpPr/>
          <p:nvPr/>
        </p:nvSpPr>
        <p:spPr>
          <a:xfrm>
            <a:off x="3868564" y="1744562"/>
            <a:ext cx="144016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>
            <a:hlinkClick r:id="rId4" action="ppaction://hlinksldjump"/>
          </p:cNvPr>
          <p:cNvSpPr/>
          <p:nvPr/>
        </p:nvSpPr>
        <p:spPr>
          <a:xfrm>
            <a:off x="3864124" y="2220364"/>
            <a:ext cx="144016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hlinkClick r:id="rId4" action="ppaction://hlinksldjump"/>
          </p:cNvPr>
          <p:cNvSpPr/>
          <p:nvPr/>
        </p:nvSpPr>
        <p:spPr>
          <a:xfrm>
            <a:off x="3864124" y="2742558"/>
            <a:ext cx="144016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>
            <a:hlinkClick r:id="rId4" action="ppaction://hlinksldjump"/>
          </p:cNvPr>
          <p:cNvSpPr/>
          <p:nvPr/>
        </p:nvSpPr>
        <p:spPr>
          <a:xfrm>
            <a:off x="3864124" y="3218360"/>
            <a:ext cx="144016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>
            <a:hlinkClick r:id="rId4" action="ppaction://hlinksldjump"/>
          </p:cNvPr>
          <p:cNvSpPr/>
          <p:nvPr/>
        </p:nvSpPr>
        <p:spPr>
          <a:xfrm>
            <a:off x="3851672" y="3741468"/>
            <a:ext cx="144016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12">
            <a:hlinkClick r:id="rId5" action="ppaction://hlinksldjump"/>
          </p:cNvPr>
          <p:cNvSpPr/>
          <p:nvPr/>
        </p:nvSpPr>
        <p:spPr>
          <a:xfrm>
            <a:off x="4355976" y="4523440"/>
            <a:ext cx="144016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45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ung 8"/>
          <p:cNvGrpSpPr/>
          <p:nvPr/>
        </p:nvGrpSpPr>
        <p:grpSpPr>
          <a:xfrm>
            <a:off x="0" y="0"/>
            <a:ext cx="9144000" cy="5139485"/>
            <a:chOff x="0" y="0"/>
            <a:chExt cx="9144000" cy="5139485"/>
          </a:xfrm>
        </p:grpSpPr>
        <p:pic>
          <p:nvPicPr>
            <p:cNvPr id="2" name="Bild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39485"/>
            </a:xfrm>
            <a:prstGeom prst="rect">
              <a:avLst/>
            </a:prstGeom>
          </p:spPr>
        </p:pic>
        <p:sp>
          <p:nvSpPr>
            <p:cNvPr id="6" name="Abgerundetes Rechteck 5">
              <a:hlinkClick r:id="rId3" action="ppaction://hlinksldjump"/>
            </p:cNvPr>
            <p:cNvSpPr/>
            <p:nvPr/>
          </p:nvSpPr>
          <p:spPr>
            <a:xfrm>
              <a:off x="3563888" y="1772816"/>
              <a:ext cx="2016224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bgerundetes Rechteck 6">
              <a:hlinkClick r:id="rId4" action="ppaction://hlinksldjump"/>
            </p:cNvPr>
            <p:cNvSpPr/>
            <p:nvPr/>
          </p:nvSpPr>
          <p:spPr>
            <a:xfrm>
              <a:off x="3563888" y="1202596"/>
              <a:ext cx="2016224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Abgerundetes Rechteck 9">
              <a:hlinkClick r:id="rId3" action="ppaction://hlinksldjump"/>
            </p:cNvPr>
            <p:cNvSpPr/>
            <p:nvPr/>
          </p:nvSpPr>
          <p:spPr>
            <a:xfrm>
              <a:off x="3563888" y="2204864"/>
              <a:ext cx="2016224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Abgerundetes Rechteck 10">
              <a:hlinkClick r:id="rId3" action="ppaction://hlinksldjump"/>
            </p:cNvPr>
            <p:cNvSpPr/>
            <p:nvPr/>
          </p:nvSpPr>
          <p:spPr>
            <a:xfrm>
              <a:off x="3577084" y="2700532"/>
              <a:ext cx="2016224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/>
            <p:cNvSpPr/>
            <p:nvPr/>
          </p:nvSpPr>
          <p:spPr>
            <a:xfrm>
              <a:off x="3136900" y="3721100"/>
              <a:ext cx="2819400" cy="9906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8524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ung 7"/>
          <p:cNvGrpSpPr/>
          <p:nvPr/>
        </p:nvGrpSpPr>
        <p:grpSpPr>
          <a:xfrm>
            <a:off x="0" y="0"/>
            <a:ext cx="9144000" cy="5139485"/>
            <a:chOff x="0" y="0"/>
            <a:chExt cx="9144000" cy="5139485"/>
          </a:xfrm>
        </p:grpSpPr>
        <p:pic>
          <p:nvPicPr>
            <p:cNvPr id="2" name="Bild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39485"/>
            </a:xfrm>
            <a:prstGeom prst="rect">
              <a:avLst/>
            </a:prstGeom>
          </p:spPr>
        </p:pic>
        <p:sp>
          <p:nvSpPr>
            <p:cNvPr id="6" name="Abgerundetes Rechteck 5">
              <a:hlinkClick r:id="rId3" action="ppaction://hlinksldjump"/>
            </p:cNvPr>
            <p:cNvSpPr/>
            <p:nvPr/>
          </p:nvSpPr>
          <p:spPr>
            <a:xfrm>
              <a:off x="6444208" y="4676977"/>
              <a:ext cx="1080120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/>
            <p:cNvSpPr/>
            <p:nvPr/>
          </p:nvSpPr>
          <p:spPr>
            <a:xfrm>
              <a:off x="3162300" y="4644185"/>
              <a:ext cx="2819400" cy="207215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6487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6" name="Abgerundetes Rechteck 5">
            <a:hlinkClick r:id="rId3" action="ppaction://hlinksldjump"/>
          </p:cNvPr>
          <p:cNvSpPr/>
          <p:nvPr/>
        </p:nvSpPr>
        <p:spPr>
          <a:xfrm>
            <a:off x="6444208" y="4707437"/>
            <a:ext cx="1080120" cy="40158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s Rechteck 6">
            <a:hlinkClick r:id="rId4" action="ppaction://hlinksldjump"/>
          </p:cNvPr>
          <p:cNvSpPr/>
          <p:nvPr/>
        </p:nvSpPr>
        <p:spPr>
          <a:xfrm>
            <a:off x="1835696" y="4676977"/>
            <a:ext cx="108012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8" name="Abgerundetes Rechteck 7">
            <a:hlinkClick r:id="rId3" action="ppaction://hlinksldjump"/>
          </p:cNvPr>
          <p:cNvSpPr/>
          <p:nvPr/>
        </p:nvSpPr>
        <p:spPr>
          <a:xfrm>
            <a:off x="1835696" y="4676977"/>
            <a:ext cx="108012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links 9">
            <a:hlinkClick r:id="rId4" action="ppaction://hlinksldjump"/>
          </p:cNvPr>
          <p:cNvSpPr/>
          <p:nvPr/>
        </p:nvSpPr>
        <p:spPr>
          <a:xfrm>
            <a:off x="3820406" y="248137"/>
            <a:ext cx="1584176" cy="522411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6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7908" cy="5158543"/>
          </a:xfrm>
          <a:prstGeom prst="rect">
            <a:avLst/>
          </a:prstGeom>
        </p:spPr>
      </p:pic>
      <p:sp>
        <p:nvSpPr>
          <p:cNvPr id="9" name="Abgerundetes Rechteck 8">
            <a:hlinkClick r:id="rId3" action="ppaction://hlinksldjump"/>
          </p:cNvPr>
          <p:cNvSpPr/>
          <p:nvPr/>
        </p:nvSpPr>
        <p:spPr>
          <a:xfrm>
            <a:off x="3995936" y="2664966"/>
            <a:ext cx="1152128" cy="331986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>
            <a:hlinkClick r:id="rId4" action="ppaction://hlinksldjump"/>
          </p:cNvPr>
          <p:cNvSpPr/>
          <p:nvPr/>
        </p:nvSpPr>
        <p:spPr>
          <a:xfrm>
            <a:off x="3864744" y="3772713"/>
            <a:ext cx="144016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04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smtClean="0"/>
              <a:t>Motivation der </a:t>
            </a:r>
            <a:r>
              <a:rPr lang="de-DE" dirty="0"/>
              <a:t>Arbeit</a:t>
            </a:r>
            <a:br>
              <a:rPr lang="de-DE" dirty="0"/>
            </a:br>
            <a:r>
              <a:rPr lang="de-DE" dirty="0" smtClean="0"/>
              <a:t>Smartglasses </a:t>
            </a:r>
            <a:r>
              <a:rPr lang="mr-IN" dirty="0" smtClean="0"/>
              <a:t>–</a:t>
            </a:r>
            <a:r>
              <a:rPr lang="de-DE" dirty="0" smtClean="0"/>
              <a:t> </a:t>
            </a:r>
            <a:r>
              <a:rPr lang="de-DE" dirty="0" err="1" smtClean="0"/>
              <a:t>Augmented</a:t>
            </a:r>
            <a:r>
              <a:rPr lang="de-DE" dirty="0" smtClean="0"/>
              <a:t> Reality</a:t>
            </a:r>
            <a:endParaRPr lang="de-DE" dirty="0"/>
          </a:p>
        </p:txBody>
      </p:sp>
      <p:grpSp>
        <p:nvGrpSpPr>
          <p:cNvPr id="12" name="Gruppierung 11"/>
          <p:cNvGrpSpPr/>
          <p:nvPr/>
        </p:nvGrpSpPr>
        <p:grpSpPr>
          <a:xfrm>
            <a:off x="288000" y="1854115"/>
            <a:ext cx="7380344" cy="4547485"/>
            <a:chOff x="899592" y="1772816"/>
            <a:chExt cx="7128792" cy="4392488"/>
          </a:xfrm>
        </p:grpSpPr>
        <p:pic>
          <p:nvPicPr>
            <p:cNvPr id="3" name="Bild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5" t="11688" r="3723" b="20110"/>
            <a:stretch/>
          </p:blipFill>
          <p:spPr>
            <a:xfrm>
              <a:off x="899592" y="1772816"/>
              <a:ext cx="7128792" cy="4392488"/>
            </a:xfrm>
            <a:prstGeom prst="rect">
              <a:avLst/>
            </a:prstGeom>
          </p:spPr>
        </p:pic>
        <p:sp>
          <p:nvSpPr>
            <p:cNvPr id="7" name="Abgerundetes Rechteck 6"/>
            <p:cNvSpPr/>
            <p:nvPr/>
          </p:nvSpPr>
          <p:spPr>
            <a:xfrm>
              <a:off x="3846297" y="4592518"/>
              <a:ext cx="595407" cy="52098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88000" y="1484784"/>
            <a:ext cx="327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Gardner Hype Cycle 2017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88000" y="6480299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Bildquellen: </a:t>
            </a:r>
            <a:r>
              <a:rPr lang="de-DE" sz="1000" dirty="0">
                <a:hlinkClick r:id="rId3"/>
              </a:rPr>
              <a:t>https://</a:t>
            </a:r>
            <a:r>
              <a:rPr lang="de-DE" sz="1000" dirty="0" err="1">
                <a:hlinkClick r:id="rId3"/>
              </a:rPr>
              <a:t>www.gartner.com</a:t>
            </a:r>
            <a:r>
              <a:rPr lang="de-DE" sz="1000" dirty="0">
                <a:hlinkClick r:id="rId3"/>
              </a:rPr>
              <a:t>/</a:t>
            </a:r>
            <a:r>
              <a:rPr lang="de-DE" sz="1000" dirty="0" err="1">
                <a:hlinkClick r:id="rId3"/>
              </a:rPr>
              <a:t>smarterwithgartner</a:t>
            </a:r>
            <a:r>
              <a:rPr lang="de-DE" sz="1000" dirty="0">
                <a:hlinkClick r:id="rId3"/>
              </a:rPr>
              <a:t>/top-trends-in-the-gartner-hype-cycle-for-emerging-technologies-2017/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073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>
            <a:hlinkClick r:id="rId2" action="ppaction://hlinksldjump"/>
          </p:cNvPr>
          <p:cNvSpPr/>
          <p:nvPr/>
        </p:nvSpPr>
        <p:spPr>
          <a:xfrm>
            <a:off x="107504" y="1628800"/>
            <a:ext cx="1368152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ung 5"/>
          <p:cNvGrpSpPr/>
          <p:nvPr/>
        </p:nvGrpSpPr>
        <p:grpSpPr>
          <a:xfrm>
            <a:off x="0" y="0"/>
            <a:ext cx="9144000" cy="5139485"/>
            <a:chOff x="-17636" y="0"/>
            <a:chExt cx="9144000" cy="5139485"/>
          </a:xfrm>
        </p:grpSpPr>
        <p:pic>
          <p:nvPicPr>
            <p:cNvPr id="2" name="Bild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636" y="0"/>
              <a:ext cx="9144000" cy="5139485"/>
            </a:xfrm>
            <a:prstGeom prst="rect">
              <a:avLst/>
            </a:prstGeom>
          </p:spPr>
        </p:pic>
        <p:sp>
          <p:nvSpPr>
            <p:cNvPr id="8" name="Abgerundetes Rechteck 7">
              <a:hlinkClick r:id="rId2" action="ppaction://hlinksldjump"/>
            </p:cNvPr>
            <p:cNvSpPr/>
            <p:nvPr/>
          </p:nvSpPr>
          <p:spPr>
            <a:xfrm>
              <a:off x="107504" y="3861048"/>
              <a:ext cx="1368152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856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7" name="Abgerundetes Rechteck 6">
            <a:hlinkClick r:id="rId3" action="ppaction://hlinksldjump"/>
          </p:cNvPr>
          <p:cNvSpPr/>
          <p:nvPr/>
        </p:nvSpPr>
        <p:spPr>
          <a:xfrm>
            <a:off x="7505390" y="836712"/>
            <a:ext cx="108012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>
            <a:hlinkClick r:id="rId4" action="ppaction://hlinksldjump"/>
          </p:cNvPr>
          <p:cNvSpPr/>
          <p:nvPr/>
        </p:nvSpPr>
        <p:spPr>
          <a:xfrm>
            <a:off x="2411760" y="836712"/>
            <a:ext cx="1584176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hlinkClick r:id="rId5" action="ppaction://hlinksldjump"/>
          </p:cNvPr>
          <p:cNvSpPr/>
          <p:nvPr/>
        </p:nvSpPr>
        <p:spPr>
          <a:xfrm>
            <a:off x="287338" y="908720"/>
            <a:ext cx="1044302" cy="3600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785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0" y="0"/>
            <a:ext cx="9144000" cy="5139485"/>
            <a:chOff x="-8384" y="0"/>
            <a:chExt cx="9144000" cy="5139485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84" y="0"/>
              <a:ext cx="9144000" cy="5139485"/>
            </a:xfrm>
            <a:prstGeom prst="rect">
              <a:avLst/>
            </a:prstGeom>
          </p:spPr>
        </p:pic>
        <p:sp>
          <p:nvSpPr>
            <p:cNvPr id="9" name="Abgerundetes Rechteck 8">
              <a:hlinkClick r:id="rId3" action="ppaction://hlinksldjump"/>
            </p:cNvPr>
            <p:cNvSpPr/>
            <p:nvPr/>
          </p:nvSpPr>
          <p:spPr>
            <a:xfrm>
              <a:off x="7505390" y="836712"/>
              <a:ext cx="1080120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Abgerundetes Rechteck 9">
              <a:hlinkClick r:id="rId4" action="ppaction://hlinksldjump"/>
            </p:cNvPr>
            <p:cNvSpPr/>
            <p:nvPr/>
          </p:nvSpPr>
          <p:spPr>
            <a:xfrm>
              <a:off x="2411760" y="836712"/>
              <a:ext cx="1584176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0398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ung 5"/>
          <p:cNvGrpSpPr/>
          <p:nvPr/>
        </p:nvGrpSpPr>
        <p:grpSpPr>
          <a:xfrm>
            <a:off x="0" y="0"/>
            <a:ext cx="9144000" cy="5139485"/>
            <a:chOff x="0" y="30460"/>
            <a:chExt cx="9144000" cy="5139485"/>
          </a:xfrm>
        </p:grpSpPr>
        <p:pic>
          <p:nvPicPr>
            <p:cNvPr id="2" name="Bild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0460"/>
              <a:ext cx="9144000" cy="5139485"/>
            </a:xfrm>
            <a:prstGeom prst="rect">
              <a:avLst/>
            </a:prstGeom>
          </p:spPr>
        </p:pic>
        <p:sp>
          <p:nvSpPr>
            <p:cNvPr id="7" name="Abgerundetes Rechteck 6">
              <a:hlinkClick r:id="rId3" action="ppaction://hlinksldjump"/>
            </p:cNvPr>
            <p:cNvSpPr/>
            <p:nvPr/>
          </p:nvSpPr>
          <p:spPr>
            <a:xfrm>
              <a:off x="1547664" y="1412776"/>
              <a:ext cx="6120680" cy="2016224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8903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7" name="Abgerundetes Rechteck 6">
            <a:hlinkClick r:id="rId3" action="ppaction://hlinksldjump"/>
          </p:cNvPr>
          <p:cNvSpPr/>
          <p:nvPr/>
        </p:nvSpPr>
        <p:spPr>
          <a:xfrm>
            <a:off x="3275856" y="3573016"/>
            <a:ext cx="1080120" cy="432048"/>
          </a:xfrm>
          <a:prstGeom prst="roundRect">
            <a:avLst/>
          </a:prstGeom>
          <a:solidFill>
            <a:schemeClr val="tx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7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7" name="Abgerundetes Rechteck 6">
            <a:hlinkClick r:id="rId3" action="ppaction://hlinksldjump"/>
          </p:cNvPr>
          <p:cNvSpPr/>
          <p:nvPr/>
        </p:nvSpPr>
        <p:spPr>
          <a:xfrm>
            <a:off x="0" y="1844824"/>
            <a:ext cx="1043608" cy="504056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66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0" y="0"/>
            <a:ext cx="9144000" cy="5139485"/>
            <a:chOff x="0" y="9376"/>
            <a:chExt cx="9144000" cy="5139485"/>
          </a:xfrm>
        </p:grpSpPr>
        <p:pic>
          <p:nvPicPr>
            <p:cNvPr id="8" name="Bild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76"/>
              <a:ext cx="9144000" cy="5139485"/>
            </a:xfrm>
            <a:prstGeom prst="rect">
              <a:avLst/>
            </a:prstGeom>
          </p:spPr>
        </p:pic>
        <p:sp>
          <p:nvSpPr>
            <p:cNvPr id="6" name="Abgerundetes Rechteck 5">
              <a:hlinkClick r:id="rId3" action="ppaction://hlinksldjump"/>
            </p:cNvPr>
            <p:cNvSpPr/>
            <p:nvPr/>
          </p:nvSpPr>
          <p:spPr>
            <a:xfrm>
              <a:off x="5868144" y="1844824"/>
              <a:ext cx="1008112" cy="50405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bgerundetes Rechteck 6">
              <a:hlinkClick r:id="rId4" action="ppaction://hlinksldjump"/>
            </p:cNvPr>
            <p:cNvSpPr/>
            <p:nvPr/>
          </p:nvSpPr>
          <p:spPr>
            <a:xfrm>
              <a:off x="7487816" y="1844824"/>
              <a:ext cx="1656184" cy="50405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Abgerundetes Rechteck 8">
              <a:hlinkClick r:id="rId5" action="ppaction://hlinksldjump"/>
            </p:cNvPr>
            <p:cNvSpPr/>
            <p:nvPr/>
          </p:nvSpPr>
          <p:spPr>
            <a:xfrm>
              <a:off x="3923928" y="1844824"/>
              <a:ext cx="1296144" cy="50405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4580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7" name="Abgerundetes Rechteck 6">
            <a:hlinkClick r:id="rId3" action="ppaction://hlinksldjump"/>
          </p:cNvPr>
          <p:cNvSpPr/>
          <p:nvPr/>
        </p:nvSpPr>
        <p:spPr>
          <a:xfrm>
            <a:off x="0" y="1844824"/>
            <a:ext cx="9144000" cy="273630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>
            <a:hlinkClick r:id="rId4" action="ppaction://hlinksldjump"/>
          </p:cNvPr>
          <p:cNvSpPr/>
          <p:nvPr/>
        </p:nvSpPr>
        <p:spPr>
          <a:xfrm>
            <a:off x="107504" y="1844824"/>
            <a:ext cx="864096" cy="504056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145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11" name="Abgerundetes Rechteck 10">
            <a:hlinkClick r:id="rId3" action="ppaction://hlinksldjump"/>
          </p:cNvPr>
          <p:cNvSpPr/>
          <p:nvPr/>
        </p:nvSpPr>
        <p:spPr>
          <a:xfrm>
            <a:off x="4067944" y="1988840"/>
            <a:ext cx="1008112" cy="3600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48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0" y="0"/>
            <a:ext cx="9144000" cy="5139485"/>
            <a:chOff x="16272" y="12204"/>
            <a:chExt cx="9144000" cy="5139485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2" y="12204"/>
              <a:ext cx="9144000" cy="5139485"/>
            </a:xfrm>
            <a:prstGeom prst="rect">
              <a:avLst/>
            </a:prstGeom>
          </p:spPr>
        </p:pic>
        <p:sp>
          <p:nvSpPr>
            <p:cNvPr id="9" name="Abgerundetes Rechteck 8">
              <a:hlinkClick r:id="rId3" action="ppaction://hlinksldjump"/>
            </p:cNvPr>
            <p:cNvSpPr/>
            <p:nvPr/>
          </p:nvSpPr>
          <p:spPr>
            <a:xfrm>
              <a:off x="7505390" y="836712"/>
              <a:ext cx="1080120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Abgerundetes Rechteck 10">
              <a:hlinkClick r:id="rId4" action="ppaction://hlinksldjump"/>
            </p:cNvPr>
            <p:cNvSpPr/>
            <p:nvPr/>
          </p:nvSpPr>
          <p:spPr>
            <a:xfrm>
              <a:off x="179512" y="4005064"/>
              <a:ext cx="1296144" cy="36004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7500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3782463"/>
            <a:ext cx="3347952" cy="19330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smtClean="0"/>
              <a:t>Motivation der Arbeit</a:t>
            </a:r>
            <a:br>
              <a:rPr lang="de-DE" dirty="0" smtClean="0"/>
            </a:br>
            <a:r>
              <a:rPr lang="de-DE" dirty="0" smtClean="0"/>
              <a:t>Smartglasses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88000" y="1484784"/>
            <a:ext cx="80640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Datenbrillen </a:t>
            </a:r>
            <a:r>
              <a:rPr lang="de-DE" dirty="0"/>
              <a:t>(Smartglasses, Data </a:t>
            </a:r>
            <a:r>
              <a:rPr lang="de-DE" dirty="0" err="1"/>
              <a:t>Glasses</a:t>
            </a:r>
            <a:r>
              <a:rPr lang="de-DE" dirty="0"/>
              <a:t>, Head </a:t>
            </a:r>
            <a:r>
              <a:rPr lang="de-DE" dirty="0" err="1"/>
              <a:t>Mounted</a:t>
            </a:r>
            <a:r>
              <a:rPr lang="de-DE" dirty="0"/>
              <a:t> Displays (HMD), Head-</a:t>
            </a:r>
            <a:r>
              <a:rPr lang="de-DE" dirty="0" err="1"/>
              <a:t>Up</a:t>
            </a:r>
            <a:r>
              <a:rPr lang="de-DE" dirty="0"/>
              <a:t> Displays (HUD) oder auch Head </a:t>
            </a:r>
            <a:r>
              <a:rPr lang="de-DE" dirty="0" err="1"/>
              <a:t>Worn</a:t>
            </a:r>
            <a:r>
              <a:rPr lang="de-DE" dirty="0"/>
              <a:t> </a:t>
            </a:r>
            <a:r>
              <a:rPr lang="de-DE" dirty="0" smtClean="0"/>
              <a:t>Displays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96" y="2552210"/>
            <a:ext cx="3810000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feld 8"/>
          <p:cNvSpPr txBox="1"/>
          <p:nvPr/>
        </p:nvSpPr>
        <p:spPr>
          <a:xfrm>
            <a:off x="288000" y="6480299"/>
            <a:ext cx="849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de-DE" sz="1000" dirty="0" smtClean="0">
                <a:hlinkClick r:id="rId4"/>
              </a:rPr>
              <a:t>https</a:t>
            </a:r>
            <a:r>
              <a:rPr lang="de-DE" sz="1000" dirty="0">
                <a:hlinkClick r:id="rId4"/>
              </a:rPr>
              <a:t>://www.youtube.com/watch?v=B6zPnVGS0VI</a:t>
            </a:r>
            <a:r>
              <a:rPr lang="de-DE" sz="1000" dirty="0"/>
              <a:t> </a:t>
            </a:r>
            <a:r>
              <a:rPr lang="de-DE" sz="1000" dirty="0" smtClean="0"/>
              <a:t>		</a:t>
            </a:r>
            <a:r>
              <a:rPr lang="de-DE" sz="1000" dirty="0" smtClean="0">
                <a:hlinkClick r:id="rId5"/>
              </a:rPr>
              <a:t>http</a:t>
            </a:r>
            <a:r>
              <a:rPr lang="de-DE" sz="1000" dirty="0">
                <a:hlinkClick r:id="rId5"/>
              </a:rPr>
              <a:t>://</a:t>
            </a:r>
            <a:r>
              <a:rPr lang="de-DE" sz="1000" dirty="0" smtClean="0">
                <a:hlinkClick r:id="rId5"/>
              </a:rPr>
              <a:t>www.lapam.eu/lapam?action=content_read&amp;id=1456</a:t>
            </a:r>
            <a:endParaRPr lang="de-DE" sz="1000" dirty="0"/>
          </a:p>
          <a:p>
            <a:endParaRPr lang="de-DE" sz="1000" dirty="0"/>
          </a:p>
        </p:txBody>
      </p:sp>
      <p:sp>
        <p:nvSpPr>
          <p:cNvPr id="7" name="Textfeld 6"/>
          <p:cNvSpPr txBox="1"/>
          <p:nvPr/>
        </p:nvSpPr>
        <p:spPr>
          <a:xfrm>
            <a:off x="4222796" y="2659027"/>
            <a:ext cx="412920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 smtClean="0"/>
              <a:t>Erfolgreicher Einsatz in der Logistik</a:t>
            </a:r>
          </a:p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is-IS" dirty="0" smtClean="0"/>
              <a:t>→ Beispiel DHL</a:t>
            </a:r>
            <a:endParaRPr lang="de-DE" dirty="0" smtClean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86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>
            <a:hlinkClick r:id="rId2" action="ppaction://hlinksldjump"/>
          </p:cNvPr>
          <p:cNvSpPr/>
          <p:nvPr/>
        </p:nvSpPr>
        <p:spPr>
          <a:xfrm>
            <a:off x="7505390" y="836712"/>
            <a:ext cx="108012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7" name="Abgerundetes Rechteck 6">
            <a:hlinkClick r:id="rId4" action="ppaction://hlinksldjump"/>
          </p:cNvPr>
          <p:cNvSpPr/>
          <p:nvPr/>
        </p:nvSpPr>
        <p:spPr>
          <a:xfrm>
            <a:off x="153813" y="908720"/>
            <a:ext cx="1296144" cy="3600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585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0" y="0"/>
            <a:ext cx="9144000" cy="6272243"/>
            <a:chOff x="16272" y="12204"/>
            <a:chExt cx="9144000" cy="6272243"/>
          </a:xfrm>
        </p:grpSpPr>
        <p:pic>
          <p:nvPicPr>
            <p:cNvPr id="26" name="Bild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2" y="12204"/>
              <a:ext cx="9144000" cy="5139485"/>
            </a:xfrm>
            <a:prstGeom prst="rect">
              <a:avLst/>
            </a:prstGeom>
          </p:spPr>
        </p:pic>
        <p:sp>
          <p:nvSpPr>
            <p:cNvPr id="9" name="Abgerundetes Rechteck 8">
              <a:hlinkClick r:id="rId3" action="ppaction://hlinksldjump"/>
            </p:cNvPr>
            <p:cNvSpPr/>
            <p:nvPr/>
          </p:nvSpPr>
          <p:spPr>
            <a:xfrm>
              <a:off x="7505390" y="836712"/>
              <a:ext cx="1080120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Legende mit Pfeil nach links 5"/>
            <p:cNvSpPr/>
            <p:nvPr/>
          </p:nvSpPr>
          <p:spPr>
            <a:xfrm>
              <a:off x="1475656" y="1556792"/>
              <a:ext cx="3096344" cy="374129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2627784" y="1556793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Pausiert Video</a:t>
              </a:r>
              <a:endParaRPr lang="de-DE" sz="1400" dirty="0"/>
            </a:p>
          </p:txBody>
        </p:sp>
        <p:sp>
          <p:nvSpPr>
            <p:cNvPr id="10" name="Legende mit Pfeil nach links 9"/>
            <p:cNvSpPr/>
            <p:nvPr/>
          </p:nvSpPr>
          <p:spPr>
            <a:xfrm>
              <a:off x="1475656" y="2060848"/>
              <a:ext cx="3096344" cy="470061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2555776" y="2132856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10s Zurückspulen</a:t>
              </a:r>
              <a:endParaRPr lang="de-DE" sz="1400" dirty="0"/>
            </a:p>
          </p:txBody>
        </p:sp>
        <p:sp>
          <p:nvSpPr>
            <p:cNvPr id="12" name="Legende mit Pfeil nach links 11"/>
            <p:cNvSpPr/>
            <p:nvPr/>
          </p:nvSpPr>
          <p:spPr>
            <a:xfrm>
              <a:off x="1475656" y="2798270"/>
              <a:ext cx="3096344" cy="414706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2627784" y="2827273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10s Vorspulen</a:t>
              </a:r>
              <a:endParaRPr lang="de-DE" sz="1400" dirty="0"/>
            </a:p>
          </p:txBody>
        </p:sp>
        <p:sp>
          <p:nvSpPr>
            <p:cNvPr id="14" name="Legende mit Pfeil nach links 13"/>
            <p:cNvSpPr/>
            <p:nvPr/>
          </p:nvSpPr>
          <p:spPr>
            <a:xfrm>
              <a:off x="1475656" y="3403517"/>
              <a:ext cx="3096344" cy="385523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2625886" y="3458004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QR-Code einlesen</a:t>
              </a:r>
              <a:endParaRPr lang="de-DE" sz="1400" dirty="0"/>
            </a:p>
          </p:txBody>
        </p:sp>
        <p:sp>
          <p:nvSpPr>
            <p:cNvPr id="16" name="Legende mit Pfeil nach links 15"/>
            <p:cNvSpPr/>
            <p:nvPr/>
          </p:nvSpPr>
          <p:spPr>
            <a:xfrm rot="5400000">
              <a:off x="248737" y="4764345"/>
              <a:ext cx="1287637" cy="1752568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151333" y="5489445"/>
              <a:ext cx="1523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Bestehende Aufnahme laden</a:t>
              </a:r>
              <a:endParaRPr lang="de-DE" sz="1400" dirty="0"/>
            </a:p>
          </p:txBody>
        </p:sp>
        <p:sp>
          <p:nvSpPr>
            <p:cNvPr id="18" name="Legende mit Pfeil nach links 17"/>
            <p:cNvSpPr/>
            <p:nvPr/>
          </p:nvSpPr>
          <p:spPr>
            <a:xfrm rot="5400000">
              <a:off x="1898993" y="4764345"/>
              <a:ext cx="1287637" cy="1752568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1801589" y="5597167"/>
              <a:ext cx="1523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Zum Anfang springen</a:t>
              </a:r>
              <a:endParaRPr lang="de-DE" sz="1400" dirty="0"/>
            </a:p>
          </p:txBody>
        </p:sp>
        <p:sp>
          <p:nvSpPr>
            <p:cNvPr id="20" name="Legende mit Pfeil nach links 19"/>
            <p:cNvSpPr/>
            <p:nvPr/>
          </p:nvSpPr>
          <p:spPr>
            <a:xfrm rot="5400000">
              <a:off x="3549249" y="4764345"/>
              <a:ext cx="1287637" cy="1752568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3444865" y="5597167"/>
              <a:ext cx="1523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Ein Kapitel zurückspringen</a:t>
              </a:r>
              <a:endParaRPr lang="de-DE" sz="1400" dirty="0"/>
            </a:p>
          </p:txBody>
        </p:sp>
        <p:sp>
          <p:nvSpPr>
            <p:cNvPr id="22" name="Legende mit Pfeil nach links 21"/>
            <p:cNvSpPr/>
            <p:nvPr/>
          </p:nvSpPr>
          <p:spPr>
            <a:xfrm rot="5400000">
              <a:off x="5265052" y="4698795"/>
              <a:ext cx="1287637" cy="1883667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5136994" y="5597167"/>
              <a:ext cx="1523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Ein Kapitel vorspringen</a:t>
              </a:r>
              <a:endParaRPr lang="de-DE" sz="1400" dirty="0"/>
            </a:p>
          </p:txBody>
        </p:sp>
        <p:sp>
          <p:nvSpPr>
            <p:cNvPr id="27" name="Legende mit Pfeil nach links 26"/>
            <p:cNvSpPr/>
            <p:nvPr/>
          </p:nvSpPr>
          <p:spPr>
            <a:xfrm>
              <a:off x="1504380" y="4025593"/>
              <a:ext cx="3096344" cy="385523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/>
            <p:cNvSpPr txBox="1"/>
            <p:nvPr/>
          </p:nvSpPr>
          <p:spPr>
            <a:xfrm>
              <a:off x="2654610" y="4080080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Video aufzeichnen</a:t>
              </a:r>
            </a:p>
          </p:txBody>
        </p:sp>
        <p:sp>
          <p:nvSpPr>
            <p:cNvPr id="29" name="Legende mit Pfeil nach links 28"/>
            <p:cNvSpPr/>
            <p:nvPr/>
          </p:nvSpPr>
          <p:spPr>
            <a:xfrm rot="5400000">
              <a:off x="7460122" y="1053113"/>
              <a:ext cx="875335" cy="1298486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7248548" y="1701392"/>
              <a:ext cx="1298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Kapitelansicht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277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Model und Controller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80" y="1502171"/>
            <a:ext cx="5097840" cy="252028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183935"/>
            <a:ext cx="2835548" cy="200458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149159"/>
            <a:ext cx="3667275" cy="203561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88000" y="6164738"/>
            <a:ext cx="356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de-DE" sz="1200" dirty="0" smtClean="0"/>
              <a:t>Struktur </a:t>
            </a:r>
            <a:r>
              <a:rPr lang="de-DE" sz="1200" dirty="0" err="1" smtClean="0"/>
              <a:t>Slidelist</a:t>
            </a:r>
            <a:r>
              <a:rPr lang="de-DE" sz="1200" dirty="0" smtClean="0"/>
              <a:t> JSON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70347" y="6100679"/>
            <a:ext cx="356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de-DE" sz="1200" dirty="0" smtClean="0"/>
              <a:t>Struktur Video JSON</a:t>
            </a:r>
          </a:p>
        </p:txBody>
      </p:sp>
    </p:spTree>
    <p:extLst>
      <p:ext uri="{BB962C8B-B14F-4D97-AF65-F5344CB8AC3E}">
        <p14:creationId xmlns:p14="http://schemas.microsoft.com/office/powerpoint/2010/main" val="55746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845104"/>
            <a:ext cx="8064000" cy="719800"/>
          </a:xfrm>
        </p:spPr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5" name="Rechteck 4"/>
          <p:cNvSpPr/>
          <p:nvPr/>
        </p:nvSpPr>
        <p:spPr>
          <a:xfrm>
            <a:off x="288000" y="2564904"/>
            <a:ext cx="385874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Befragung </a:t>
            </a:r>
            <a:r>
              <a:rPr lang="de-DE" dirty="0"/>
              <a:t>im Beruflichen </a:t>
            </a:r>
            <a:r>
              <a:rPr lang="de-DE" dirty="0" smtClean="0"/>
              <a:t>Umfeld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Auswertung </a:t>
            </a:r>
            <a:r>
              <a:rPr lang="de-DE" dirty="0"/>
              <a:t>der Ergebnisse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88000" y="6481901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de-DE" sz="1000" dirty="0">
                <a:hlinkClick r:id="rId2"/>
              </a:rPr>
              <a:t>http://</a:t>
            </a:r>
            <a:r>
              <a:rPr lang="de-DE" sz="1000" dirty="0" err="1">
                <a:hlinkClick r:id="rId2"/>
              </a:rPr>
              <a:t>www.amebix.net</a:t>
            </a:r>
            <a:r>
              <a:rPr lang="de-DE" sz="1000" dirty="0">
                <a:hlinkClick r:id="rId2"/>
              </a:rPr>
              <a:t>/</a:t>
            </a:r>
            <a:r>
              <a:rPr lang="de-DE" sz="1000" dirty="0" err="1">
                <a:hlinkClick r:id="rId2"/>
              </a:rPr>
              <a:t>wp</a:t>
            </a:r>
            <a:r>
              <a:rPr lang="de-DE" sz="1000" dirty="0">
                <a:hlinkClick r:id="rId2"/>
              </a:rPr>
              <a:t>-content/</a:t>
            </a:r>
            <a:r>
              <a:rPr lang="de-DE" sz="1000" dirty="0" err="1">
                <a:hlinkClick r:id="rId2"/>
              </a:rPr>
              <a:t>uploads</a:t>
            </a:r>
            <a:r>
              <a:rPr lang="de-DE" sz="1000" dirty="0">
                <a:hlinkClick r:id="rId2"/>
              </a:rPr>
              <a:t>/2017/10/note20-750x350.jpg</a:t>
            </a:r>
            <a:endParaRPr lang="de-DE" sz="1000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749" y="4205902"/>
            <a:ext cx="4205251" cy="1962450"/>
          </a:xfrm>
          <a:prstGeom prst="round2DiagRect">
            <a:avLst>
              <a:gd name="adj1" fmla="val 4404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04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  <a:br>
              <a:rPr lang="de-DE" dirty="0"/>
            </a:br>
            <a:r>
              <a:rPr lang="de-DE" dirty="0"/>
              <a:t>Befragung im Beruflichen Umfeld</a:t>
            </a:r>
          </a:p>
        </p:txBody>
      </p:sp>
      <p:sp>
        <p:nvSpPr>
          <p:cNvPr id="5" name="Rechteck 4"/>
          <p:cNvSpPr/>
          <p:nvPr/>
        </p:nvSpPr>
        <p:spPr>
          <a:xfrm>
            <a:off x="324424" y="1497558"/>
            <a:ext cx="806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/>
              <a:t>→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72038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  <a:br>
              <a:rPr lang="de-DE" dirty="0"/>
            </a:br>
            <a:r>
              <a:rPr lang="de-DE" dirty="0"/>
              <a:t>Auswertung der Ergebnisse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/>
              <a:t>→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16670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smtClean="0"/>
              <a:t>Motivation der </a:t>
            </a:r>
            <a:r>
              <a:rPr lang="de-DE" dirty="0"/>
              <a:t>Arbeit</a:t>
            </a:r>
            <a:br>
              <a:rPr lang="de-DE" dirty="0"/>
            </a:br>
            <a:r>
              <a:rPr lang="de-DE" dirty="0" smtClean="0"/>
              <a:t>Smartglasses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88000" y="6480299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en-US" sz="1000" dirty="0">
                <a:hlinkClick r:id="rId3"/>
              </a:rPr>
              <a:t>https://www.pinterest.co.uk/pin/355784439293459494</a:t>
            </a:r>
            <a:r>
              <a:rPr lang="en-US" sz="1000" dirty="0" smtClean="0">
                <a:hlinkClick r:id="rId3"/>
              </a:rPr>
              <a:t>/</a:t>
            </a:r>
            <a:r>
              <a:rPr lang="de-DE" sz="1000" dirty="0"/>
              <a:t>	</a:t>
            </a:r>
            <a:r>
              <a:rPr lang="de-DE" sz="1000" dirty="0" smtClean="0"/>
              <a:t> </a:t>
            </a:r>
            <a:r>
              <a:rPr lang="de-DE" sz="1000" dirty="0" smtClean="0">
                <a:hlinkClick r:id="rId4"/>
              </a:rPr>
              <a:t>http</a:t>
            </a:r>
            <a:r>
              <a:rPr lang="de-DE" sz="1000" dirty="0">
                <a:hlinkClick r:id="rId4"/>
              </a:rPr>
              <a:t>://time.com/3669927/google-glass-explorer-program-ends/</a:t>
            </a:r>
            <a:endParaRPr lang="de-DE" sz="1000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0" y="2068050"/>
            <a:ext cx="2530736" cy="337285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Textfeld 10"/>
          <p:cNvSpPr txBox="1"/>
          <p:nvPr/>
        </p:nvSpPr>
        <p:spPr>
          <a:xfrm>
            <a:off x="3275856" y="2068050"/>
            <a:ext cx="50761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Time Magazine </a:t>
            </a:r>
            <a:r>
              <a:rPr lang="de-DE" dirty="0" smtClean="0"/>
              <a:t>zu Google Glass:</a:t>
            </a:r>
            <a:br>
              <a:rPr lang="de-DE" dirty="0" smtClean="0"/>
            </a:b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dirty="0"/>
              <a:t>B</a:t>
            </a:r>
            <a:r>
              <a:rPr lang="de-DE" dirty="0" smtClean="0"/>
              <a:t>est </a:t>
            </a:r>
            <a:r>
              <a:rPr lang="de-DE" dirty="0" err="1" smtClean="0"/>
              <a:t>Inventions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smtClean="0"/>
              <a:t>Year“ 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is-IS" dirty="0" smtClean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err="1"/>
              <a:t>Wearable</a:t>
            </a:r>
            <a:r>
              <a:rPr lang="de-DE" dirty="0"/>
              <a:t> </a:t>
            </a:r>
            <a:r>
              <a:rPr lang="de-DE" dirty="0" smtClean="0"/>
              <a:t>Technologies als Schnittstelle </a:t>
            </a:r>
            <a:r>
              <a:rPr lang="de-DE" dirty="0"/>
              <a:t>zwischen Mensch und </a:t>
            </a:r>
            <a:r>
              <a:rPr lang="de-DE" dirty="0" smtClean="0"/>
              <a:t>Computer</a:t>
            </a:r>
            <a:br>
              <a:rPr lang="de-DE" dirty="0" smtClean="0"/>
            </a:br>
            <a:r>
              <a:rPr lang="is-IS" dirty="0" smtClean="0"/>
              <a:t>→ </a:t>
            </a:r>
            <a:r>
              <a:rPr lang="de-DE" dirty="0" err="1" smtClean="0"/>
              <a:t>Ubiquitous</a:t>
            </a:r>
            <a:r>
              <a:rPr lang="de-DE" dirty="0" smtClean="0"/>
              <a:t> </a:t>
            </a:r>
            <a:r>
              <a:rPr lang="de-DE" dirty="0"/>
              <a:t>Computing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940" y="4272740"/>
            <a:ext cx="3417060" cy="17817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sx="1000" sy="1000" algn="tl" rotWithShape="0">
              <a:schemeClr val="bg2">
                <a:lumMod val="65000"/>
              </a:schemeClr>
            </a:outerShdw>
            <a:reflection blurRad="6350" endPos="0" dir="5400000" sy="-100000" algn="bl" rotWithShape="0"/>
          </a:effectLst>
        </p:spPr>
      </p:pic>
      <p:cxnSp>
        <p:nvCxnSpPr>
          <p:cNvPr id="12" name="Gerade Verbindung mit Pfeil 11"/>
          <p:cNvCxnSpPr/>
          <p:nvPr/>
        </p:nvCxnSpPr>
        <p:spPr>
          <a:xfrm flipH="1">
            <a:off x="9252520" y="2564904"/>
            <a:ext cx="1080120" cy="0"/>
          </a:xfrm>
          <a:prstGeom prst="straightConnector1">
            <a:avLst/>
          </a:prstGeom>
          <a:ln w="952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904248" y="6060647"/>
            <a:ext cx="3447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smtClean="0"/>
              <a:t>Google Glass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697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der Arbeit</a:t>
            </a:r>
            <a:br>
              <a:rPr lang="de-DE" dirty="0" smtClean="0"/>
            </a:br>
            <a:r>
              <a:rPr lang="de-DE" dirty="0" smtClean="0"/>
              <a:t>Medizinprodukteaufbereitung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88000" y="6480299"/>
            <a:ext cx="849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de-DE" sz="1000" dirty="0" smtClean="0">
                <a:hlinkClick r:id="rId3"/>
              </a:rPr>
              <a:t>https://www.lokalo24.de/lokales/hersfeld-rotenburg/klinikum-siff-januar-verfahren-eingestellt-8010244.html</a:t>
            </a:r>
            <a:endParaRPr lang="de-DE" sz="1000" dirty="0" smtClean="0"/>
          </a:p>
          <a:p>
            <a:r>
              <a:rPr lang="de-DE" sz="1000" dirty="0" smtClean="0">
                <a:hlinkClick r:id="rId4" invalidUrl="https://www.dgsv-ev.de/wp-content/uploads/2016/09/AK{\_}Q{\_}33{\_}2004.pdf"/>
              </a:rPr>
              <a:t>https://www.dgsv-ev.de/wp-content/uploads/2016/09/AK%7B%5C_%7DQ%7B%5C_%7D33%7B%5C_%7D2004.pdf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288000" y="1493224"/>
            <a:ext cx="817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smtClean="0"/>
              <a:t>Medizinprodukteaufbereitung: Teil </a:t>
            </a:r>
            <a:r>
              <a:rPr lang="de-DE" dirty="0" smtClean="0"/>
              <a:t>der </a:t>
            </a:r>
            <a:r>
              <a:rPr lang="de-DE" smtClean="0"/>
              <a:t>Zentralen Sterilgutversorgung (ZSVA)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3347864" y="2172487"/>
            <a:ext cx="50041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Diverse Skandale in der ZSVA </a:t>
            </a:r>
            <a:br>
              <a:rPr lang="de-DE" dirty="0"/>
            </a:br>
            <a:r>
              <a:rPr lang="is-IS" dirty="0" smtClean="0"/>
              <a:t>→ </a:t>
            </a:r>
            <a:r>
              <a:rPr lang="de-DE" dirty="0" smtClean="0"/>
              <a:t>Fulda</a:t>
            </a:r>
            <a:r>
              <a:rPr lang="de-DE" dirty="0"/>
              <a:t>, </a:t>
            </a:r>
            <a:r>
              <a:rPr lang="de-DE" dirty="0" smtClean="0"/>
              <a:t>Mannheim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 smtClean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Arbeit mit Hochinfektiösen Erregern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Personaleinsparungen, </a:t>
            </a:r>
            <a:r>
              <a:rPr lang="de-DE" dirty="0" smtClean="0"/>
              <a:t>enormer </a:t>
            </a:r>
            <a:r>
              <a:rPr lang="de-DE" dirty="0"/>
              <a:t>Druck</a:t>
            </a:r>
            <a:endParaRPr lang="de-DE" dirty="0" smtClean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Hohe </a:t>
            </a:r>
            <a:r>
              <a:rPr lang="de-DE" dirty="0"/>
              <a:t>Komplexität </a:t>
            </a:r>
            <a:r>
              <a:rPr lang="de-DE" dirty="0" smtClean="0"/>
              <a:t>der zu reinigenden </a:t>
            </a:r>
            <a:r>
              <a:rPr lang="de-DE" dirty="0"/>
              <a:t>Geräte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5154412"/>
            <a:ext cx="8064000" cy="132588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2018189"/>
            <a:ext cx="3312368" cy="265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845104"/>
            <a:ext cx="8064000" cy="719800"/>
          </a:xfrm>
        </p:spPr>
        <p:txBody>
          <a:bodyPr/>
          <a:lstStyle/>
          <a:p>
            <a:r>
              <a:rPr lang="de-DE" dirty="0"/>
              <a:t>Stand der Technik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41" y="3429000"/>
            <a:ext cx="3592159" cy="30789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73192" y="2581672"/>
            <a:ext cx="5308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Virtual Reality vs. </a:t>
            </a:r>
            <a:r>
              <a:rPr lang="de-DE" dirty="0" err="1"/>
              <a:t>Augmented</a:t>
            </a:r>
            <a:r>
              <a:rPr lang="de-DE" dirty="0"/>
              <a:t> </a:t>
            </a:r>
            <a:r>
              <a:rPr lang="de-DE" dirty="0" smtClean="0"/>
              <a:t>Reality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Virtual Reality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Augmented</a:t>
            </a:r>
            <a:r>
              <a:rPr lang="de-DE" dirty="0"/>
              <a:t> </a:t>
            </a:r>
            <a:r>
              <a:rPr lang="de-DE" dirty="0" smtClean="0"/>
              <a:t>Reality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Assistierte </a:t>
            </a:r>
            <a:r>
              <a:rPr lang="de-DE" dirty="0" smtClean="0"/>
              <a:t>Realität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288000" y="6480299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de-DE" sz="1000" dirty="0">
                <a:hlinkClick r:id="rId3"/>
              </a:rPr>
              <a:t>https://</a:t>
            </a:r>
            <a:r>
              <a:rPr lang="de-DE" sz="1000" dirty="0" err="1">
                <a:hlinkClick r:id="rId3"/>
              </a:rPr>
              <a:t>commons.wikimedia.org</a:t>
            </a:r>
            <a:r>
              <a:rPr lang="de-DE" sz="1000" dirty="0">
                <a:hlinkClick r:id="rId3"/>
              </a:rPr>
              <a:t>/</a:t>
            </a:r>
            <a:r>
              <a:rPr lang="de-DE" sz="1000" dirty="0" err="1">
                <a:hlinkClick r:id="rId3"/>
              </a:rPr>
              <a:t>wiki</a:t>
            </a:r>
            <a:r>
              <a:rPr lang="de-DE" sz="1000" dirty="0">
                <a:hlinkClick r:id="rId3"/>
              </a:rPr>
              <a:t>/</a:t>
            </a:r>
            <a:r>
              <a:rPr lang="de-DE" sz="1000" dirty="0" err="1">
                <a:hlinkClick r:id="rId3"/>
              </a:rPr>
              <a:t>File:Google_Glass_Model.jpg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9743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smtClean="0"/>
              <a:t>Smartglasses - Stand der Technik</a:t>
            </a:r>
            <a:br>
              <a:rPr lang="de-DE" dirty="0" smtClean="0"/>
            </a:br>
            <a:r>
              <a:rPr lang="de-DE" dirty="0"/>
              <a:t>Virtual Reality </a:t>
            </a:r>
            <a:r>
              <a:rPr lang="de-DE" dirty="0" smtClean="0"/>
              <a:t>vs. </a:t>
            </a:r>
            <a:r>
              <a:rPr lang="de-DE" dirty="0" err="1" smtClean="0"/>
              <a:t>Augmented</a:t>
            </a:r>
            <a:r>
              <a:rPr lang="de-DE" dirty="0" smtClean="0"/>
              <a:t> Reality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2348880"/>
            <a:ext cx="8748000" cy="3350297"/>
          </a:xfrm>
        </p:spPr>
      </p:pic>
    </p:spTree>
    <p:extLst>
      <p:ext uri="{BB962C8B-B14F-4D97-AF65-F5344CB8AC3E}">
        <p14:creationId xmlns:p14="http://schemas.microsoft.com/office/powerpoint/2010/main" val="95691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AAC_PPT_Vorlage_Office2007_w_n">
  <a:themeElements>
    <a:clrScheme name="FHAAC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AC"/>
      </a:accent1>
      <a:accent2>
        <a:srgbClr val="13A39A"/>
      </a:accent2>
      <a:accent3>
        <a:srgbClr val="0C9088"/>
      </a:accent3>
      <a:accent4>
        <a:srgbClr val="006D68"/>
      </a:accent4>
      <a:accent5>
        <a:srgbClr val="004744"/>
      </a:accent5>
      <a:accent6>
        <a:srgbClr val="000000"/>
      </a:accent6>
      <a:hlink>
        <a:srgbClr val="0000FF"/>
      </a:hlink>
      <a:folHlink>
        <a:srgbClr val="800080"/>
      </a:folHlink>
    </a:clrScheme>
    <a:fontScheme name="FHAAC Schrif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trag" id="{3FA744D5-8ED9-254E-82D5-4F96FF8CF7B1}" vid="{9F0FD10D-9D6C-8F4B-930B-0E471C9D0332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Vortrag</Template>
  <TotalTime>0</TotalTime>
  <Words>470</Words>
  <Application>Microsoft Macintosh PowerPoint</Application>
  <PresentationFormat>Bildschirmpräsentation (4:3)</PresentationFormat>
  <Paragraphs>294</Paragraphs>
  <Slides>55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0" baseType="lpstr">
      <vt:lpstr>Calibri</vt:lpstr>
      <vt:lpstr>Verdana</vt:lpstr>
      <vt:lpstr>Wingdings</vt:lpstr>
      <vt:lpstr>Arial</vt:lpstr>
      <vt:lpstr>FHAAC_PPT_Vorlage_Office2007_w_n</vt:lpstr>
      <vt:lpstr>Bachelorarbeit Multimediale Unterstützung in der Medizinprodukteaufbereitung mittels Smartglasses  </vt:lpstr>
      <vt:lpstr>Inhalt</vt:lpstr>
      <vt:lpstr>Motivation der Arbeit</vt:lpstr>
      <vt:lpstr>Motivation der Arbeit Smartglasses – Augmented Reality</vt:lpstr>
      <vt:lpstr>Motivation der Arbeit Smartglasses</vt:lpstr>
      <vt:lpstr>Motivation der Arbeit Smartglasses</vt:lpstr>
      <vt:lpstr>Motivation der Arbeit Medizinprodukteaufbereitung </vt:lpstr>
      <vt:lpstr>Stand der Technik</vt:lpstr>
      <vt:lpstr>Smartglasses - Stand der Technik Virtual Reality vs. Augmented Reality</vt:lpstr>
      <vt:lpstr>Smartglasses - Stand der Technik Virtual Reality</vt:lpstr>
      <vt:lpstr>Smartglasses - Stand der Technik Augmented Reality</vt:lpstr>
      <vt:lpstr>Smartglasses - Stand der Technik Assistierte Realität</vt:lpstr>
      <vt:lpstr>Anforderungsanalyse</vt:lpstr>
      <vt:lpstr>Anforderungsanalyse Medizinprodukteaufbereitung</vt:lpstr>
      <vt:lpstr>Anforderungsanalyse Medizinprodukteaufbereitung</vt:lpstr>
      <vt:lpstr>Anforderungsanalyse Anforderungen bei der Medizinprodukteaufbereitung</vt:lpstr>
      <vt:lpstr>Anforderungsanalyse Smartglasses im Bereich der ZSVA</vt:lpstr>
      <vt:lpstr>Anforderungsanalyse Spezifische Anforderungen</vt:lpstr>
      <vt:lpstr>Anforderungsanalyse Ergebnis der Analyse</vt:lpstr>
      <vt:lpstr>Anforderungsanalyse Datenschutz</vt:lpstr>
      <vt:lpstr>Anforderungsanalyse Arbeitssicherheit</vt:lpstr>
      <vt:lpstr>Anforderungsanalyse Grenzen des Einsatzes</vt:lpstr>
      <vt:lpstr>Konzept</vt:lpstr>
      <vt:lpstr>Konzept Interaktionsmöglichkeiten</vt:lpstr>
      <vt:lpstr>Konzept Objekterkennung</vt:lpstr>
      <vt:lpstr>Konzept Externe Peripherie</vt:lpstr>
      <vt:lpstr>Konzept Medienverwaltung</vt:lpstr>
      <vt:lpstr>Konzept Medienpräsentation</vt:lpstr>
      <vt:lpstr>Konzept Medienerfassung/-erstellung</vt:lpstr>
      <vt:lpstr>Konzept Medienpräsentation</vt:lpstr>
      <vt:lpstr>Prototyp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Prototyp Model und Controller</vt:lpstr>
      <vt:lpstr>Evaluation</vt:lpstr>
      <vt:lpstr>Evaluation Befragung im Beruflichen Umfeld</vt:lpstr>
      <vt:lpstr>Evaluation Auswertung der Ergebnisse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Bachelorarbeit Multimediale Unterstützung in der Medizinprodukteaufbereitung mittels Smartglasses  </dc:title>
  <dc:creator>Leo Haufs</dc:creator>
  <cp:lastModifiedBy>Leo Haufs</cp:lastModifiedBy>
  <cp:revision>49</cp:revision>
  <dcterms:created xsi:type="dcterms:W3CDTF">2018-07-11T09:55:17Z</dcterms:created>
  <dcterms:modified xsi:type="dcterms:W3CDTF">2018-07-13T13:55:41Z</dcterms:modified>
</cp:coreProperties>
</file>